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61" r:id="rId1"/>
  </p:sldMasterIdLst>
  <p:sldIdLst>
    <p:sldId id="256" r:id="rId2"/>
  </p:sldIdLst>
  <p:sldSz cx="43891200" cy="32918400"/>
  <p:notesSz cx="6858000" cy="9144000"/>
  <p:embeddedFontLst>
    <p:embeddedFont>
      <p:font typeface="Calibri" panose="020F0502020204030204" pitchFamily="34" charset="0"/>
      <p:regular r:id="rId3"/>
      <p:bold r:id="rId3"/>
      <p:italic r:id="rId3"/>
      <p:boldItalic r:id="rId3"/>
    </p:embeddedFont>
    <p:embeddedFont>
      <p:font typeface="Calibri Light" panose="020F0302020204030204" pitchFamily="34" charset="0"/>
      <p:regular r:id="rId3"/>
      <p:italic r:id="rId3"/>
    </p:embeddedFont>
    <p:embeddedFont>
      <p:font typeface="Libre Baskerville" panose="020B0604020202020204" charset="0"/>
      <p:regular r:id="rId4"/>
      <p:bold r:id="rId3"/>
      <p:italic r:id="rId5"/>
      <p:boldItalic r:id="rId6"/>
    </p:embeddedFont>
    <p:embeddedFont>
      <p:font typeface="Montserrat Light" panose="020B0604020202020204" charset="0"/>
      <p:regular r:id="rId3"/>
      <p:bold r:id="rId7"/>
      <p:italic r:id="rId8"/>
      <p:boldItalic r:id="rId9"/>
    </p:embeddedFont>
    <p:embeddedFont>
      <p:font typeface="Times" panose="02020603050405020304" pitchFamily="18" charset="0"/>
      <p:regular r:id="rId10"/>
      <p:bold r:id="rId11"/>
      <p:italic r:id="rId12"/>
      <p:boldItalic r:id="rId13"/>
    </p:embeddedFont>
  </p:embeddedFontLst>
  <p:custDataLst>
    <p:tags r:id="rId1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086"/>
    <a:srgbClr val="EEF2FA"/>
    <a:srgbClr val="FAFAFA"/>
    <a:srgbClr val="8AE4E9"/>
    <a:srgbClr val="CAD9F2"/>
    <a:srgbClr val="7AB6BC"/>
    <a:srgbClr val="BCDCDE"/>
    <a:srgbClr val="ABD2D5"/>
    <a:srgbClr val="F8CE0C"/>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192"/>
    <p:restoredTop sz="94660"/>
  </p:normalViewPr>
  <p:slideViewPr>
    <p:cSldViewPr>
      <p:cViewPr varScale="1">
        <p:scale>
          <a:sx n="14" d="100"/>
          <a:sy n="14" d="100"/>
        </p:scale>
        <p:origin x="1516" y="40"/>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bleStyles" Target="tableStyles.xml"/><Relationship Id="rId3" Type="http://schemas.openxmlformats.org/officeDocument/2006/relationships/font" Target="NUL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presProps" Target="pres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8DF5FCE-FDEA-4465-BCF6-C7F63911A9A6}" type="slidenum">
              <a:rPr lang="en-US" smtClean="0"/>
              <a:pPr>
                <a:defRPr/>
              </a:pPr>
              <a:t>‹#›</a:t>
            </a:fld>
            <a:endParaRPr lang="en-US"/>
          </a:p>
        </p:txBody>
      </p:sp>
    </p:spTree>
    <p:extLst>
      <p:ext uri="{BB962C8B-B14F-4D97-AF65-F5344CB8AC3E}">
        <p14:creationId xmlns:p14="http://schemas.microsoft.com/office/powerpoint/2010/main" val="1825752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E3CA81D-4204-48B1-A4D7-36EFD127B2F8}" type="slidenum">
              <a:rPr lang="en-US" smtClean="0"/>
              <a:pPr>
                <a:defRPr/>
              </a:pPr>
              <a:t>‹#›</a:t>
            </a:fld>
            <a:endParaRPr lang="en-US"/>
          </a:p>
        </p:txBody>
      </p:sp>
    </p:spTree>
    <p:extLst>
      <p:ext uri="{BB962C8B-B14F-4D97-AF65-F5344CB8AC3E}">
        <p14:creationId xmlns:p14="http://schemas.microsoft.com/office/powerpoint/2010/main" val="3944831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1D08C6D-384C-4677-A8CE-0D580832C4AA}" type="slidenum">
              <a:rPr lang="en-US" smtClean="0"/>
              <a:pPr>
                <a:defRPr/>
              </a:pPr>
              <a:t>‹#›</a:t>
            </a:fld>
            <a:endParaRPr lang="en-US"/>
          </a:p>
        </p:txBody>
      </p:sp>
    </p:spTree>
    <p:extLst>
      <p:ext uri="{BB962C8B-B14F-4D97-AF65-F5344CB8AC3E}">
        <p14:creationId xmlns:p14="http://schemas.microsoft.com/office/powerpoint/2010/main" val="3258712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defPPr>
              <a:defRPr kern="1200" smtId="4294967295"/>
            </a:defPPr>
          </a:lstStyle>
          <a:p>
            <a:r>
              <a:rPr lang="en-US"/>
              <a:t>Click to edit Master title style</a:t>
            </a:r>
          </a:p>
        </p:txBody>
      </p:sp>
      <p:sp>
        <p:nvSpPr>
          <p:cNvPr id="3" name="Text Placeholder 2"/>
          <p:cNvSpPr>
            <a:spLocks noGrp="1"/>
          </p:cNvSpPr>
          <p:nvPr>
            <p:ph type="body" sz="half" idx="1"/>
          </p:nvPr>
        </p:nvSpPr>
        <p:spPr>
          <a:xfrm>
            <a:off x="2193925" y="7680325"/>
            <a:ext cx="19675475" cy="21726525"/>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947A3F5-B070-47AF-A223-F33332FE8B86}" type="slidenum">
              <a:rPr lang="en-US"/>
              <a:pPr>
                <a:defRPr/>
              </a:pPr>
              <a:t>‹#›</a:t>
            </a:fld>
            <a:endParaRPr lang="en-US"/>
          </a:p>
        </p:txBody>
      </p:sp>
    </p:spTree>
    <p:extLst>
      <p:ext uri="{BB962C8B-B14F-4D97-AF65-F5344CB8AC3E}">
        <p14:creationId xmlns:p14="http://schemas.microsoft.com/office/powerpoint/2010/main" val="413992380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43242BF-F4C0-49CF-80EA-38D6C064D587}" type="slidenum">
              <a:rPr lang="en-US" smtClean="0"/>
              <a:pPr>
                <a:defRPr/>
              </a:pPr>
              <a:t>‹#›</a:t>
            </a:fld>
            <a:endParaRPr lang="en-US"/>
          </a:p>
        </p:txBody>
      </p:sp>
    </p:spTree>
    <p:extLst>
      <p:ext uri="{BB962C8B-B14F-4D97-AF65-F5344CB8AC3E}">
        <p14:creationId xmlns:p14="http://schemas.microsoft.com/office/powerpoint/2010/main" val="882174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29423EF-61E0-492B-A58A-8462960B8BF6}" type="slidenum">
              <a:rPr lang="en-US" smtClean="0"/>
              <a:pPr>
                <a:defRPr/>
              </a:pPr>
              <a:t>‹#›</a:t>
            </a:fld>
            <a:endParaRPr lang="en-US"/>
          </a:p>
        </p:txBody>
      </p:sp>
    </p:spTree>
    <p:extLst>
      <p:ext uri="{BB962C8B-B14F-4D97-AF65-F5344CB8AC3E}">
        <p14:creationId xmlns:p14="http://schemas.microsoft.com/office/powerpoint/2010/main" val="3811449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0F45B66-FD4B-43D3-97DD-29BBADAFE8FC}" type="slidenum">
              <a:rPr lang="en-US" smtClean="0"/>
              <a:pPr>
                <a:defRPr/>
              </a:pPr>
              <a:t>‹#›</a:t>
            </a:fld>
            <a:endParaRPr lang="en-US"/>
          </a:p>
        </p:txBody>
      </p:sp>
    </p:spTree>
    <p:extLst>
      <p:ext uri="{BB962C8B-B14F-4D97-AF65-F5344CB8AC3E}">
        <p14:creationId xmlns:p14="http://schemas.microsoft.com/office/powerpoint/2010/main" val="2521738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D74CA0E6-19C8-4E24-ACA2-24DF946E6C7E}" type="slidenum">
              <a:rPr lang="en-US" smtClean="0"/>
              <a:pPr>
                <a:defRPr/>
              </a:pPr>
              <a:t>‹#›</a:t>
            </a:fld>
            <a:endParaRPr lang="en-US"/>
          </a:p>
        </p:txBody>
      </p:sp>
    </p:spTree>
    <p:extLst>
      <p:ext uri="{BB962C8B-B14F-4D97-AF65-F5344CB8AC3E}">
        <p14:creationId xmlns:p14="http://schemas.microsoft.com/office/powerpoint/2010/main" val="3251030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77ED9D9-385C-4EF3-825C-DD7EC451E098}" type="slidenum">
              <a:rPr lang="en-US" smtClean="0"/>
              <a:pPr>
                <a:defRPr/>
              </a:pPr>
              <a:t>‹#›</a:t>
            </a:fld>
            <a:endParaRPr lang="en-US"/>
          </a:p>
        </p:txBody>
      </p:sp>
    </p:spTree>
    <p:extLst>
      <p:ext uri="{BB962C8B-B14F-4D97-AF65-F5344CB8AC3E}">
        <p14:creationId xmlns:p14="http://schemas.microsoft.com/office/powerpoint/2010/main" val="244911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6D843B82-F4E2-4569-B1E8-B9E053E8F458}" type="slidenum">
              <a:rPr lang="en-US" smtClean="0"/>
              <a:pPr>
                <a:defRPr/>
              </a:pPr>
              <a:t>‹#›</a:t>
            </a:fld>
            <a:endParaRPr lang="en-US"/>
          </a:p>
        </p:txBody>
      </p:sp>
    </p:spTree>
    <p:extLst>
      <p:ext uri="{BB962C8B-B14F-4D97-AF65-F5344CB8AC3E}">
        <p14:creationId xmlns:p14="http://schemas.microsoft.com/office/powerpoint/2010/main" val="123141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3D2E94D-57D8-45DE-BBE8-59CBB7A5E382}" type="slidenum">
              <a:rPr lang="en-US" smtClean="0"/>
              <a:pPr>
                <a:defRPr/>
              </a:pPr>
              <a:t>‹#›</a:t>
            </a:fld>
            <a:endParaRPr lang="en-US"/>
          </a:p>
        </p:txBody>
      </p:sp>
    </p:spTree>
    <p:extLst>
      <p:ext uri="{BB962C8B-B14F-4D97-AF65-F5344CB8AC3E}">
        <p14:creationId xmlns:p14="http://schemas.microsoft.com/office/powerpoint/2010/main" val="1960100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1FD068A-1390-4726-BE45-AB18C473BC6F}" type="slidenum">
              <a:rPr lang="en-US" smtClean="0"/>
              <a:pPr>
                <a:defRPr/>
              </a:pPr>
              <a:t>‹#›</a:t>
            </a:fld>
            <a:endParaRPr lang="en-US"/>
          </a:p>
        </p:txBody>
      </p:sp>
    </p:spTree>
    <p:extLst>
      <p:ext uri="{BB962C8B-B14F-4D97-AF65-F5344CB8AC3E}">
        <p14:creationId xmlns:p14="http://schemas.microsoft.com/office/powerpoint/2010/main" val="283326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pPr>
              <a:defRPr/>
            </a:pPr>
            <a:fld id="{D74CA0E6-19C8-4E24-ACA2-24DF946E6C7E}" type="slidenum">
              <a:rPr lang="en-US" smtClean="0"/>
              <a:pPr>
                <a:defRPr/>
              </a:pPr>
              <a:t>‹#›</a:t>
            </a:fld>
            <a:endParaRPr lang="en-US"/>
          </a:p>
        </p:txBody>
      </p:sp>
    </p:spTree>
    <p:extLst>
      <p:ext uri="{BB962C8B-B14F-4D97-AF65-F5344CB8AC3E}">
        <p14:creationId xmlns:p14="http://schemas.microsoft.com/office/powerpoint/2010/main" val="559318645"/>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microsoft.com/office/2007/relationships/hdphoto" Target="../media/hdphoto1.wdp"/><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1.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2FA">
            <a:alpha val="76000"/>
          </a:srgbClr>
        </a:solidFill>
        <a:effectLst/>
      </p:bgPr>
    </p:bg>
    <p:spTree>
      <p:nvGrpSpPr>
        <p:cNvPr id="1" name=""/>
        <p:cNvGrpSpPr/>
        <p:nvPr/>
      </p:nvGrpSpPr>
      <p:grpSpPr>
        <a:xfrm>
          <a:off x="0" y="0"/>
          <a:ext cx="0" cy="0"/>
          <a:chOff x="0" y="0"/>
          <a:chExt cx="0" cy="0"/>
        </a:xfrm>
      </p:grpSpPr>
      <p:sp>
        <p:nvSpPr>
          <p:cNvPr id="19" name="Rectangle: Diagonal Corners Rounded 18">
            <a:extLst>
              <a:ext uri="{FF2B5EF4-FFF2-40B4-BE49-F238E27FC236}">
                <a16:creationId xmlns:a16="http://schemas.microsoft.com/office/drawing/2014/main" id="{406F193C-8566-41B6-8625-E7C934BB073C}"/>
              </a:ext>
            </a:extLst>
          </p:cNvPr>
          <p:cNvSpPr/>
          <p:nvPr/>
        </p:nvSpPr>
        <p:spPr bwMode="auto">
          <a:xfrm>
            <a:off x="350402" y="382864"/>
            <a:ext cx="42748318" cy="4147013"/>
          </a:xfrm>
          <a:prstGeom prst="round2DiagRect">
            <a:avLst>
              <a:gd name="adj1" fmla="val 26254"/>
              <a:gd name="adj2" fmla="val 0"/>
            </a:avLst>
          </a:prstGeom>
          <a:solidFill>
            <a:srgbClr val="BCDC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800" b="0" i="0" u="none" strike="noStrike" cap="none" normalizeH="0" baseline="0">
              <a:ln>
                <a:noFill/>
              </a:ln>
              <a:solidFill>
                <a:schemeClr val="tx1"/>
              </a:solidFill>
              <a:effectLst/>
              <a:latin typeface="Arial"/>
            </a:endParaRPr>
          </a:p>
        </p:txBody>
      </p:sp>
      <p:sp>
        <p:nvSpPr>
          <p:cNvPr id="20" name="Title 11">
            <a:extLst>
              <a:ext uri="{FF2B5EF4-FFF2-40B4-BE49-F238E27FC236}">
                <a16:creationId xmlns:a16="http://schemas.microsoft.com/office/drawing/2014/main" id="{EE7A5C51-35F0-4B71-992D-43D344D16C04}"/>
              </a:ext>
            </a:extLst>
          </p:cNvPr>
          <p:cNvSpPr txBox="1"/>
          <p:nvPr/>
        </p:nvSpPr>
        <p:spPr>
          <a:xfrm>
            <a:off x="825137" y="824248"/>
            <a:ext cx="41148000" cy="1642407"/>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8500" dirty="0">
                <a:latin typeface="Times" pitchFamily="2" charset="0"/>
              </a:rPr>
              <a:t>A Survey on State-of-the-art Models for Question Answering Tasks </a:t>
            </a:r>
          </a:p>
        </p:txBody>
      </p:sp>
      <p:sp>
        <p:nvSpPr>
          <p:cNvPr id="21" name="Text Placeholder 16">
            <a:extLst>
              <a:ext uri="{FF2B5EF4-FFF2-40B4-BE49-F238E27FC236}">
                <a16:creationId xmlns:a16="http://schemas.microsoft.com/office/drawing/2014/main" id="{1F3AA395-C058-4F87-B3A3-A8A8BC543EF9}"/>
              </a:ext>
            </a:extLst>
          </p:cNvPr>
          <p:cNvSpPr txBox="1"/>
          <p:nvPr/>
        </p:nvSpPr>
        <p:spPr>
          <a:xfrm>
            <a:off x="6713508" y="2601556"/>
            <a:ext cx="27432000" cy="2133600"/>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4800" dirty="0">
                <a:latin typeface="Times" pitchFamily="2" charset="0"/>
                <a:ea typeface="Tahoma" panose="020B0604030504040204" pitchFamily="34" charset="0"/>
                <a:cs typeface="Tahoma" panose="020B0604030504040204" pitchFamily="34" charset="0"/>
              </a:rPr>
              <a:t>Parisa Foroutan, Bahareh Amirshahi, Hamed Rismanian</a:t>
            </a:r>
          </a:p>
          <a:p>
            <a:pPr algn="ctr"/>
            <a:r>
              <a:rPr lang="en-US" sz="4800" dirty="0">
                <a:latin typeface="Times" pitchFamily="2" charset="0"/>
                <a:ea typeface="Tahoma" panose="020B0604030504040204" pitchFamily="34" charset="0"/>
                <a:cs typeface="Tahoma" panose="020B0604030504040204" pitchFamily="34" charset="0"/>
              </a:rPr>
              <a:t>Concordia University, HEC Montréal</a:t>
            </a:r>
          </a:p>
        </p:txBody>
      </p:sp>
      <p:sp>
        <p:nvSpPr>
          <p:cNvPr id="22" name="TextBox 19">
            <a:extLst>
              <a:ext uri="{FF2B5EF4-FFF2-40B4-BE49-F238E27FC236}">
                <a16:creationId xmlns:a16="http://schemas.microsoft.com/office/drawing/2014/main" id="{33A929B9-4AE7-4535-8E25-5C0801DF27B1}"/>
              </a:ext>
            </a:extLst>
          </p:cNvPr>
          <p:cNvSpPr txBox="1">
            <a:spLocks noChangeArrowheads="1"/>
          </p:cNvSpPr>
          <p:nvPr/>
        </p:nvSpPr>
        <p:spPr bwMode="auto">
          <a:xfrm>
            <a:off x="350402" y="9023295"/>
            <a:ext cx="9980982" cy="64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200" b="1" dirty="0">
                <a:latin typeface="Calibri" panose="020F0502020204030204" pitchFamily="34" charset="0"/>
                <a:cs typeface="Calibri" panose="020F0502020204030204" pitchFamily="34" charset="0"/>
              </a:rPr>
              <a:t>Datasets:</a:t>
            </a:r>
          </a:p>
          <a:p>
            <a:pPr algn="just">
              <a:lnSpc>
                <a:spcPct val="110000"/>
              </a:lnSpc>
            </a:pPr>
            <a:endParaRPr lang="en-US" sz="1400" b="1" dirty="0">
              <a:latin typeface="Calibri" panose="020F0502020204030204" pitchFamily="34" charset="0"/>
              <a:cs typeface="Calibri" panose="020F0502020204030204" pitchFamily="34" charset="0"/>
            </a:endParaRPr>
          </a:p>
          <a:p>
            <a:pPr algn="just"/>
            <a:r>
              <a:rPr lang="en-CA" sz="2200" dirty="0">
                <a:latin typeface="Calibri" panose="020F0502020204030204" pitchFamily="34" charset="0"/>
                <a:cs typeface="Calibri" panose="020F0502020204030204" pitchFamily="34" charset="0"/>
              </a:rPr>
              <a:t>Stanford Question Answering Dataset [1] (SQuAD) was created in 2016 and later revised to SQuAD 1.1. This dataset consists of 107,785 question-answer pairs on 536 Wikipedia articles posed by crowdworkers where the answer to each question is a segment of text from the corresponding reading passage. There are 23,215 paragraphs for the 536 articles covering a wide range of topics, from musical celebrities to abstract concepts. SQuAD dataset has partitioned the articles randomly into a training set (80%), a development set (10%), and a test set (10%). </a:t>
            </a:r>
          </a:p>
          <a:p>
            <a:pPr algn="just"/>
            <a:endParaRPr lang="en-CA" sz="2200" dirty="0">
              <a:latin typeface="Calibri" panose="020F0502020204030204" pitchFamily="34" charset="0"/>
              <a:cs typeface="Calibri" panose="020F0502020204030204" pitchFamily="34" charset="0"/>
            </a:endParaRPr>
          </a:p>
          <a:p>
            <a:pPr algn="just"/>
            <a:r>
              <a:rPr lang="en-CA" sz="2200" dirty="0">
                <a:latin typeface="Calibri" panose="020F0502020204030204" pitchFamily="34" charset="0"/>
                <a:cs typeface="Calibri" panose="020F0502020204030204" pitchFamily="34" charset="0"/>
              </a:rPr>
              <a:t>Since the SQuAD dataset does not cover the situations where the questions are unanswerable, in 2018, the Stanford University constructed SQuAD 2.0 [2] dataset to overcome this shortcoming of SQuAD. This dataset adds 53,775 new, unanswerable questions which are relevant to the same paragraphs. SQuAD 2.0 was a more challenging natural language understanding task for existing models in 2019. These two datasets opened a new horizon for the researchers who are interested in QA tasks.</a:t>
            </a:r>
          </a:p>
          <a:p>
            <a:pPr algn="just"/>
            <a:br>
              <a:rPr lang="en-CA" sz="2200" dirty="0"/>
            </a:br>
            <a:endParaRPr lang="en-US" sz="2200" b="1" dirty="0">
              <a:latin typeface="Montserrat Light" panose="00000400000000000000" pitchFamily="50" charset="0"/>
              <a:cs typeface="Arial" pitchFamily="34" charset="0"/>
            </a:endParaRPr>
          </a:p>
        </p:txBody>
      </p:sp>
      <p:sp>
        <p:nvSpPr>
          <p:cNvPr id="23" name="Rectangle 22">
            <a:extLst>
              <a:ext uri="{FF2B5EF4-FFF2-40B4-BE49-F238E27FC236}">
                <a16:creationId xmlns:a16="http://schemas.microsoft.com/office/drawing/2014/main" id="{F0700EFA-F39A-4B67-A41D-B592D1296CBF}"/>
              </a:ext>
            </a:extLst>
          </p:cNvPr>
          <p:cNvSpPr>
            <a:spLocks noChangeArrowheads="1"/>
          </p:cNvSpPr>
          <p:nvPr/>
        </p:nvSpPr>
        <p:spPr bwMode="auto">
          <a:xfrm>
            <a:off x="307903" y="4762389"/>
            <a:ext cx="10058400" cy="873301"/>
          </a:xfrm>
          <a:prstGeom prst="rect">
            <a:avLst/>
          </a:prstGeom>
          <a:solidFill>
            <a:srgbClr val="438086"/>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4000" b="1" dirty="0">
                <a:solidFill>
                  <a:schemeClr val="bg1"/>
                </a:solidFill>
                <a:latin typeface="Libre Baskerville" panose="02000000000000000000" pitchFamily="2" charset="0"/>
              </a:rPr>
              <a:t>Introduction</a:t>
            </a:r>
            <a:endParaRPr lang="en-US" sz="3600" b="1" dirty="0">
              <a:solidFill>
                <a:schemeClr val="bg1"/>
              </a:solidFill>
              <a:latin typeface="Libre Baskerville" panose="02000000000000000000" pitchFamily="2" charset="0"/>
            </a:endParaRPr>
          </a:p>
        </p:txBody>
      </p:sp>
      <p:sp>
        <p:nvSpPr>
          <p:cNvPr id="24" name="TextBox 19">
            <a:extLst>
              <a:ext uri="{FF2B5EF4-FFF2-40B4-BE49-F238E27FC236}">
                <a16:creationId xmlns:a16="http://schemas.microsoft.com/office/drawing/2014/main" id="{3C57D4F6-5B1E-4A2D-8728-4DE56B7226E3}"/>
              </a:ext>
            </a:extLst>
          </p:cNvPr>
          <p:cNvSpPr txBox="1">
            <a:spLocks noChangeArrowheads="1"/>
          </p:cNvSpPr>
          <p:nvPr/>
        </p:nvSpPr>
        <p:spPr bwMode="auto">
          <a:xfrm>
            <a:off x="10987316" y="6085232"/>
            <a:ext cx="7487175" cy="526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endParaRPr lang="en-CA" sz="1400" dirty="0">
              <a:latin typeface="Calibri" panose="020F0502020204030204" pitchFamily="34" charset="0"/>
              <a:cs typeface="Calibri" panose="020F0502020204030204" pitchFamily="34" charset="0"/>
            </a:endParaRPr>
          </a:p>
          <a:p>
            <a:pPr algn="just"/>
            <a:r>
              <a:rPr lang="en-CA" sz="2200" b="1" dirty="0" err="1">
                <a:latin typeface="Calibri" panose="020F0502020204030204" pitchFamily="34" charset="0"/>
                <a:cs typeface="Calibri" panose="020F0502020204030204" pitchFamily="34" charset="0"/>
              </a:rPr>
              <a:t>BiDAF</a:t>
            </a:r>
            <a:r>
              <a:rPr lang="en-CA" sz="2200" b="1" dirty="0">
                <a:latin typeface="Calibri" panose="020F0502020204030204" pitchFamily="34" charset="0"/>
                <a:cs typeface="Calibri" panose="020F0502020204030204" pitchFamily="34" charset="0"/>
              </a:rPr>
              <a:t> </a:t>
            </a:r>
            <a:r>
              <a:rPr lang="en-CA" sz="2200" dirty="0"/>
              <a:t>[7]</a:t>
            </a:r>
            <a:r>
              <a:rPr lang="en-CA" sz="2200" b="1" dirty="0">
                <a:latin typeface="Calibri" panose="020F0502020204030204" pitchFamily="34" charset="0"/>
                <a:cs typeface="Calibri" panose="020F0502020204030204" pitchFamily="34" charset="0"/>
              </a:rPr>
              <a:t> </a:t>
            </a:r>
            <a:r>
              <a:rPr lang="en-CA" sz="2200" dirty="0">
                <a:latin typeface="Calibri" panose="020F0502020204030204" pitchFamily="34" charset="0"/>
                <a:cs typeface="Calibri" panose="020F0502020204030204" pitchFamily="34" charset="0"/>
              </a:rPr>
              <a:t>(Bidirectional Attention Flow) is a multi-stage hierarchical process that represents the context at different levels of granularity and uses bidirectional attention flow mechanism to obtain a query-aware context representation without early summarization. It uses a deep, bi-directional LSTM model to create word representations.</a:t>
            </a:r>
          </a:p>
          <a:p>
            <a:pPr algn="just"/>
            <a:endParaRPr lang="en-CA" sz="2200" dirty="0">
              <a:latin typeface="Calibri" panose="020F0502020204030204" pitchFamily="34" charset="0"/>
              <a:cs typeface="Calibri" panose="020F0502020204030204" pitchFamily="34" charset="0"/>
            </a:endParaRPr>
          </a:p>
          <a:p>
            <a:pPr algn="just"/>
            <a:endParaRPr lang="en-CA" sz="1400" dirty="0">
              <a:latin typeface="Calibri" panose="020F0502020204030204" pitchFamily="34" charset="0"/>
              <a:cs typeface="Calibri" panose="020F0502020204030204" pitchFamily="34" charset="0"/>
            </a:endParaRPr>
          </a:p>
          <a:p>
            <a:pPr algn="just"/>
            <a:r>
              <a:rPr lang="en-CA" sz="2200" b="1" dirty="0" err="1">
                <a:latin typeface="Calibri" panose="020F0502020204030204" pitchFamily="34" charset="0"/>
                <a:cs typeface="Calibri" panose="020F0502020204030204" pitchFamily="34" charset="0"/>
              </a:rPr>
              <a:t>ELMo</a:t>
            </a:r>
            <a:r>
              <a:rPr lang="en-CA" sz="2200" b="1" dirty="0">
                <a:latin typeface="Calibri" panose="020F0502020204030204" pitchFamily="34" charset="0"/>
                <a:cs typeface="Calibri" panose="020F0502020204030204" pitchFamily="34" charset="0"/>
              </a:rPr>
              <a:t> </a:t>
            </a:r>
            <a:r>
              <a:rPr lang="en-CA" sz="2200" dirty="0"/>
              <a:t>[8] </a:t>
            </a:r>
            <a:r>
              <a:rPr lang="en-CA" sz="2200" dirty="0">
                <a:latin typeface="Calibri" panose="020F0502020204030204" pitchFamily="34" charset="0"/>
                <a:cs typeface="Calibri" panose="020F0502020204030204" pitchFamily="34" charset="0"/>
              </a:rPr>
              <a:t>(Embeddings from Language Models) utilizes a deep contextualized word representation which is character based, allowing the model to form representations of out-of-vocabulary words. It also adds a self-attention layer after the bidirectional attention component, simplifies some of the pooling operations and substitutes the LSTMs for gated recurrent units. </a:t>
            </a:r>
          </a:p>
        </p:txBody>
      </p:sp>
      <p:sp>
        <p:nvSpPr>
          <p:cNvPr id="25" name="Rectangle 24">
            <a:extLst>
              <a:ext uri="{FF2B5EF4-FFF2-40B4-BE49-F238E27FC236}">
                <a16:creationId xmlns:a16="http://schemas.microsoft.com/office/drawing/2014/main" id="{76D4AEC4-FDA9-4DCC-AB41-6178867ED87E}"/>
              </a:ext>
            </a:extLst>
          </p:cNvPr>
          <p:cNvSpPr>
            <a:spLocks noChangeArrowheads="1"/>
          </p:cNvSpPr>
          <p:nvPr/>
        </p:nvSpPr>
        <p:spPr bwMode="auto">
          <a:xfrm>
            <a:off x="11097985" y="4768522"/>
            <a:ext cx="15697200" cy="873300"/>
          </a:xfrm>
          <a:prstGeom prst="rect">
            <a:avLst/>
          </a:prstGeom>
          <a:solidFill>
            <a:srgbClr val="438086"/>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4000" b="1" dirty="0">
                <a:solidFill>
                  <a:schemeClr val="bg1"/>
                </a:solidFill>
                <a:latin typeface="Libre Baskerville" panose="02000000000000000000" pitchFamily="2" charset="0"/>
              </a:rPr>
              <a:t>State of the art models for QA </a:t>
            </a:r>
          </a:p>
        </p:txBody>
      </p:sp>
      <p:sp>
        <p:nvSpPr>
          <p:cNvPr id="31" name="Rectangle 30">
            <a:extLst>
              <a:ext uri="{FF2B5EF4-FFF2-40B4-BE49-F238E27FC236}">
                <a16:creationId xmlns:a16="http://schemas.microsoft.com/office/drawing/2014/main" id="{C93C6F59-1B0C-4EDA-8518-F88FAC8AF110}"/>
              </a:ext>
            </a:extLst>
          </p:cNvPr>
          <p:cNvSpPr>
            <a:spLocks noChangeArrowheads="1"/>
          </p:cNvSpPr>
          <p:nvPr/>
        </p:nvSpPr>
        <p:spPr bwMode="auto">
          <a:xfrm>
            <a:off x="396614" y="19916955"/>
            <a:ext cx="10058400" cy="873301"/>
          </a:xfrm>
          <a:prstGeom prst="rect">
            <a:avLst/>
          </a:prstGeom>
          <a:solidFill>
            <a:srgbClr val="438086"/>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CA" sz="4000" b="1" dirty="0">
                <a:solidFill>
                  <a:schemeClr val="bg1"/>
                </a:solidFill>
                <a:latin typeface="Libre Baskerville" panose="02000000000000000000" pitchFamily="2" charset="0"/>
              </a:rPr>
              <a:t>Transformers</a:t>
            </a:r>
            <a:r>
              <a:rPr lang="en-CA" sz="4000" b="1" dirty="0"/>
              <a:t> </a:t>
            </a:r>
            <a:r>
              <a:rPr lang="en-CA" sz="4000" b="1" dirty="0">
                <a:solidFill>
                  <a:schemeClr val="bg1"/>
                </a:solidFill>
                <a:latin typeface="Libre Baskerville" panose="02000000000000000000" pitchFamily="2" charset="0"/>
              </a:rPr>
              <a:t>Background</a:t>
            </a:r>
            <a:endParaRPr lang="en-US" sz="4000" b="1" dirty="0">
              <a:solidFill>
                <a:schemeClr val="bg1"/>
              </a:solidFill>
              <a:latin typeface="Libre Baskerville" panose="02000000000000000000" pitchFamily="2" charset="0"/>
            </a:endParaRPr>
          </a:p>
        </p:txBody>
      </p:sp>
      <p:pic>
        <p:nvPicPr>
          <p:cNvPr id="1028" name="Picture 4" descr="HEC Montréal">
            <a:extLst>
              <a:ext uri="{FF2B5EF4-FFF2-40B4-BE49-F238E27FC236}">
                <a16:creationId xmlns:a16="http://schemas.microsoft.com/office/drawing/2014/main" id="{9F9D1AFD-6E7C-9C46-BA0A-3C65BB7724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2906" y="1153339"/>
            <a:ext cx="6546254" cy="25233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cordia University, Canada - NIBS Worldwide Case Competition">
            <a:extLst>
              <a:ext uri="{FF2B5EF4-FFF2-40B4-BE49-F238E27FC236}">
                <a16:creationId xmlns:a16="http://schemas.microsoft.com/office/drawing/2014/main" id="{D73FD420-82AC-2545-A8F6-DAB9A5FFB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640" y="1316584"/>
            <a:ext cx="4619763" cy="235003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81D60CC3-0CF5-844A-BE57-96B8701801ED}"/>
              </a:ext>
            </a:extLst>
          </p:cNvPr>
          <p:cNvSpPr>
            <a:spLocks noChangeArrowheads="1"/>
          </p:cNvSpPr>
          <p:nvPr/>
        </p:nvSpPr>
        <p:spPr bwMode="auto">
          <a:xfrm>
            <a:off x="27355800" y="4768522"/>
            <a:ext cx="15697200" cy="873300"/>
          </a:xfrm>
          <a:prstGeom prst="rect">
            <a:avLst/>
          </a:prstGeom>
          <a:solidFill>
            <a:srgbClr val="438086"/>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4000" b="1" dirty="0">
                <a:solidFill>
                  <a:schemeClr val="bg1"/>
                </a:solidFill>
                <a:latin typeface="Libre Baskerville" panose="02000000000000000000" pitchFamily="2" charset="0"/>
              </a:rPr>
              <a:t>Experiments</a:t>
            </a:r>
          </a:p>
        </p:txBody>
      </p:sp>
      <p:sp>
        <p:nvSpPr>
          <p:cNvPr id="37" name="Rectangle 36">
            <a:extLst>
              <a:ext uri="{FF2B5EF4-FFF2-40B4-BE49-F238E27FC236}">
                <a16:creationId xmlns:a16="http://schemas.microsoft.com/office/drawing/2014/main" id="{36FBC571-FFCF-3A43-8338-DA5413057327}"/>
              </a:ext>
            </a:extLst>
          </p:cNvPr>
          <p:cNvSpPr>
            <a:spLocks noChangeArrowheads="1"/>
          </p:cNvSpPr>
          <p:nvPr/>
        </p:nvSpPr>
        <p:spPr bwMode="auto">
          <a:xfrm>
            <a:off x="29921395" y="24625224"/>
            <a:ext cx="13599083" cy="887032"/>
          </a:xfrm>
          <a:prstGeom prst="rect">
            <a:avLst/>
          </a:prstGeom>
          <a:solidFill>
            <a:srgbClr val="438086"/>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4000" b="1" dirty="0">
                <a:solidFill>
                  <a:schemeClr val="bg1"/>
                </a:solidFill>
                <a:latin typeface="Libre Baskerville" panose="02000000000000000000" pitchFamily="2" charset="0"/>
              </a:rPr>
              <a:t>Conclusion</a:t>
            </a:r>
          </a:p>
        </p:txBody>
      </p:sp>
      <p:pic>
        <p:nvPicPr>
          <p:cNvPr id="7" name="Picture 6" descr="Chart, line chart&#10;&#10;Description automatically generated">
            <a:extLst>
              <a:ext uri="{FF2B5EF4-FFF2-40B4-BE49-F238E27FC236}">
                <a16:creationId xmlns:a16="http://schemas.microsoft.com/office/drawing/2014/main" id="{9903F477-4A02-FB4C-8371-97AFF02D08CA}"/>
              </a:ext>
            </a:extLst>
          </p:cNvPr>
          <p:cNvPicPr>
            <a:picLocks noChangeAspect="1"/>
          </p:cNvPicPr>
          <p:nvPr/>
        </p:nvPicPr>
        <p:blipFill rotWithShape="1">
          <a:blip r:embed="rId4">
            <a:extLst>
              <a:ext uri="{28A0092B-C50C-407E-A947-70E740481C1C}">
                <a14:useLocalDpi xmlns:a14="http://schemas.microsoft.com/office/drawing/2010/main" val="0"/>
              </a:ext>
            </a:extLst>
          </a:blip>
          <a:srcRect l="3415"/>
          <a:stretch/>
        </p:blipFill>
        <p:spPr>
          <a:xfrm>
            <a:off x="34816683" y="5722514"/>
            <a:ext cx="4107042" cy="3557646"/>
          </a:xfrm>
          <a:prstGeom prst="rect">
            <a:avLst/>
          </a:prstGeom>
        </p:spPr>
      </p:pic>
      <p:pic>
        <p:nvPicPr>
          <p:cNvPr id="9" name="Picture 8" descr="Chart, line chart&#10;&#10;Description automatically generated">
            <a:extLst>
              <a:ext uri="{FF2B5EF4-FFF2-40B4-BE49-F238E27FC236}">
                <a16:creationId xmlns:a16="http://schemas.microsoft.com/office/drawing/2014/main" id="{9D061C16-7110-A24B-9AE4-7B5E55AF2B20}"/>
              </a:ext>
            </a:extLst>
          </p:cNvPr>
          <p:cNvPicPr>
            <a:picLocks noChangeAspect="1"/>
          </p:cNvPicPr>
          <p:nvPr/>
        </p:nvPicPr>
        <p:blipFill rotWithShape="1">
          <a:blip r:embed="rId5">
            <a:extLst>
              <a:ext uri="{28A0092B-C50C-407E-A947-70E740481C1C}">
                <a14:useLocalDpi xmlns:a14="http://schemas.microsoft.com/office/drawing/2010/main" val="0"/>
              </a:ext>
            </a:extLst>
          </a:blip>
          <a:srcRect r="4286"/>
          <a:stretch/>
        </p:blipFill>
        <p:spPr>
          <a:xfrm>
            <a:off x="38923725" y="5724404"/>
            <a:ext cx="4070008" cy="3557644"/>
          </a:xfrm>
          <a:prstGeom prst="rect">
            <a:avLst/>
          </a:prstGeom>
        </p:spPr>
      </p:pic>
      <p:pic>
        <p:nvPicPr>
          <p:cNvPr id="11" name="Picture 10" descr="Chart, line chart&#10;&#10;Description automatically generated">
            <a:extLst>
              <a:ext uri="{FF2B5EF4-FFF2-40B4-BE49-F238E27FC236}">
                <a16:creationId xmlns:a16="http://schemas.microsoft.com/office/drawing/2014/main" id="{F9C6F2DA-E616-1047-B48F-0F226EA86B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98639" y="17562465"/>
            <a:ext cx="4518344" cy="3411877"/>
          </a:xfrm>
          <a:prstGeom prst="rect">
            <a:avLst/>
          </a:prstGeom>
        </p:spPr>
      </p:pic>
      <p:pic>
        <p:nvPicPr>
          <p:cNvPr id="13" name="Picture 12" descr="Chart, line chart&#10;&#10;Description automatically generated">
            <a:extLst>
              <a:ext uri="{FF2B5EF4-FFF2-40B4-BE49-F238E27FC236}">
                <a16:creationId xmlns:a16="http://schemas.microsoft.com/office/drawing/2014/main" id="{D3ED8E41-0A35-4B46-B58D-A9C7DC1D8D9E}"/>
              </a:ext>
            </a:extLst>
          </p:cNvPr>
          <p:cNvPicPr>
            <a:picLocks noChangeAspect="1"/>
          </p:cNvPicPr>
          <p:nvPr/>
        </p:nvPicPr>
        <p:blipFill rotWithShape="1">
          <a:blip r:embed="rId7">
            <a:extLst>
              <a:ext uri="{28A0092B-C50C-407E-A947-70E740481C1C}">
                <a14:useLocalDpi xmlns:a14="http://schemas.microsoft.com/office/drawing/2010/main" val="0"/>
              </a:ext>
            </a:extLst>
          </a:blip>
          <a:srcRect l="3735"/>
          <a:stretch/>
        </p:blipFill>
        <p:spPr>
          <a:xfrm>
            <a:off x="34498639" y="20974342"/>
            <a:ext cx="4503366" cy="3183702"/>
          </a:xfrm>
          <a:prstGeom prst="rect">
            <a:avLst/>
          </a:prstGeom>
        </p:spPr>
      </p:pic>
      <p:pic>
        <p:nvPicPr>
          <p:cNvPr id="15" name="Picture 14" descr="Chart, line chart&#10;&#10;Description automatically generated">
            <a:extLst>
              <a:ext uri="{FF2B5EF4-FFF2-40B4-BE49-F238E27FC236}">
                <a16:creationId xmlns:a16="http://schemas.microsoft.com/office/drawing/2014/main" id="{E288374F-05EC-F44D-A734-C166614F2501}"/>
              </a:ext>
            </a:extLst>
          </p:cNvPr>
          <p:cNvPicPr>
            <a:picLocks noChangeAspect="1"/>
          </p:cNvPicPr>
          <p:nvPr/>
        </p:nvPicPr>
        <p:blipFill rotWithShape="1">
          <a:blip r:embed="rId8">
            <a:extLst>
              <a:ext uri="{28A0092B-C50C-407E-A947-70E740481C1C}">
                <a14:useLocalDpi xmlns:a14="http://schemas.microsoft.com/office/drawing/2010/main" val="0"/>
              </a:ext>
            </a:extLst>
          </a:blip>
          <a:srcRect r="4811" b="1869"/>
          <a:stretch/>
        </p:blipFill>
        <p:spPr>
          <a:xfrm>
            <a:off x="39020527" y="17562465"/>
            <a:ext cx="4492581" cy="3427920"/>
          </a:xfrm>
          <a:prstGeom prst="rect">
            <a:avLst/>
          </a:prstGeom>
        </p:spPr>
      </p:pic>
      <p:pic>
        <p:nvPicPr>
          <p:cNvPr id="17" name="Picture 16" descr="Chart, line chart&#10;&#10;Description automatically generated">
            <a:extLst>
              <a:ext uri="{FF2B5EF4-FFF2-40B4-BE49-F238E27FC236}">
                <a16:creationId xmlns:a16="http://schemas.microsoft.com/office/drawing/2014/main" id="{3534792D-B776-F24B-B5D5-CAB9911D90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002005" y="20974342"/>
            <a:ext cx="4492581" cy="3183702"/>
          </a:xfrm>
          <a:prstGeom prst="rect">
            <a:avLst/>
          </a:prstGeom>
        </p:spPr>
      </p:pic>
      <p:pic>
        <p:nvPicPr>
          <p:cNvPr id="27" name="Picture 26" descr="Table&#10;&#10;Description automatically generated">
            <a:extLst>
              <a:ext uri="{FF2B5EF4-FFF2-40B4-BE49-F238E27FC236}">
                <a16:creationId xmlns:a16="http://schemas.microsoft.com/office/drawing/2014/main" id="{9763603C-0589-DE46-B09E-293787710390}"/>
              </a:ext>
            </a:extLst>
          </p:cNvPr>
          <p:cNvPicPr>
            <a:picLocks noChangeAspect="1"/>
          </p:cNvPicPr>
          <p:nvPr/>
        </p:nvPicPr>
        <p:blipFill rotWithShape="1">
          <a:blip r:embed="rId10">
            <a:extLst>
              <a:ext uri="{28A0092B-C50C-407E-A947-70E740481C1C}">
                <a14:useLocalDpi xmlns:a14="http://schemas.microsoft.com/office/drawing/2010/main" val="0"/>
              </a:ext>
            </a:extLst>
          </a:blip>
          <a:srcRect l="1313" t="1803" r="1309" b="1872"/>
          <a:stretch/>
        </p:blipFill>
        <p:spPr>
          <a:xfrm>
            <a:off x="27233437" y="9592767"/>
            <a:ext cx="10040381" cy="7884771"/>
          </a:xfrm>
          <a:prstGeom prst="rect">
            <a:avLst/>
          </a:prstGeom>
        </p:spPr>
      </p:pic>
      <p:sp>
        <p:nvSpPr>
          <p:cNvPr id="38" name="TextBox 19">
            <a:extLst>
              <a:ext uri="{FF2B5EF4-FFF2-40B4-BE49-F238E27FC236}">
                <a16:creationId xmlns:a16="http://schemas.microsoft.com/office/drawing/2014/main" id="{13962617-5201-344E-8E93-C85002F280D7}"/>
              </a:ext>
            </a:extLst>
          </p:cNvPr>
          <p:cNvSpPr txBox="1">
            <a:spLocks noChangeArrowheads="1"/>
          </p:cNvSpPr>
          <p:nvPr/>
        </p:nvSpPr>
        <p:spPr bwMode="auto">
          <a:xfrm>
            <a:off x="370722" y="5700682"/>
            <a:ext cx="10058400" cy="317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200" b="1" dirty="0">
                <a:latin typeface="Calibri" panose="020F0502020204030204" pitchFamily="34" charset="0"/>
                <a:cs typeface="Calibri" panose="020F0502020204030204" pitchFamily="34" charset="0"/>
              </a:rPr>
              <a:t>Question Answering Systems:</a:t>
            </a:r>
          </a:p>
          <a:p>
            <a:pPr algn="just">
              <a:lnSpc>
                <a:spcPct val="110000"/>
              </a:lnSpc>
            </a:pPr>
            <a:endParaRPr lang="en-US" sz="1400" b="1" dirty="0">
              <a:latin typeface="Calibri" panose="020F0502020204030204" pitchFamily="34" charset="0"/>
              <a:cs typeface="Calibri" panose="020F0502020204030204" pitchFamily="34" charset="0"/>
            </a:endParaRPr>
          </a:p>
          <a:p>
            <a:pPr algn="just">
              <a:lnSpc>
                <a:spcPct val="110000"/>
              </a:lnSpc>
            </a:pPr>
            <a:r>
              <a:rPr lang="en-CA" sz="2200" dirty="0">
                <a:latin typeface="Calibri" panose="020F0502020204030204" pitchFamily="34" charset="0"/>
                <a:cs typeface="Calibri" panose="020F0502020204030204" pitchFamily="34" charset="0"/>
              </a:rPr>
              <a:t>Question Answering (QA) is a task in Information Retrieval and Natural Language Processing domain, which aims to build models that get some </a:t>
            </a:r>
            <a:r>
              <a:rPr lang="en-CA" sz="2200" b="1" dirty="0">
                <a:latin typeface="Calibri" panose="020F0502020204030204" pitchFamily="34" charset="0"/>
                <a:cs typeface="Calibri" panose="020F0502020204030204" pitchFamily="34" charset="0"/>
              </a:rPr>
              <a:t>textual</a:t>
            </a:r>
            <a:r>
              <a:rPr lang="en-CA" sz="2200" dirty="0">
                <a:latin typeface="Calibri" panose="020F0502020204030204" pitchFamily="34" charset="0"/>
                <a:cs typeface="Calibri" panose="020F0502020204030204" pitchFamily="34" charset="0"/>
              </a:rPr>
              <a:t>, </a:t>
            </a:r>
            <a:r>
              <a:rPr lang="en-CA" sz="2200" b="1" dirty="0">
                <a:latin typeface="Calibri" panose="020F0502020204030204" pitchFamily="34" charset="0"/>
                <a:cs typeface="Calibri" panose="020F0502020204030204" pitchFamily="34" charset="0"/>
              </a:rPr>
              <a:t>visual</a:t>
            </a:r>
            <a:r>
              <a:rPr lang="en-CA" sz="2200" dirty="0">
                <a:latin typeface="Calibri" panose="020F0502020204030204" pitchFamily="34" charset="0"/>
                <a:cs typeface="Calibri" panose="020F0502020204030204" pitchFamily="34" charset="0"/>
              </a:rPr>
              <a:t> or </a:t>
            </a:r>
            <a:r>
              <a:rPr lang="en-CA" sz="2200" b="1" dirty="0">
                <a:latin typeface="Calibri" panose="020F0502020204030204" pitchFamily="34" charset="0"/>
                <a:cs typeface="Calibri" panose="020F0502020204030204" pitchFamily="34" charset="0"/>
              </a:rPr>
              <a:t>audio</a:t>
            </a:r>
            <a:r>
              <a:rPr lang="en-CA" sz="2200" dirty="0">
                <a:latin typeface="Calibri" panose="020F0502020204030204" pitchFamily="34" charset="0"/>
                <a:cs typeface="Calibri" panose="020F0502020204030204" pitchFamily="34" charset="0"/>
              </a:rPr>
              <a:t> data and a </a:t>
            </a:r>
            <a:r>
              <a:rPr lang="en-CA" sz="2200" b="1" dirty="0">
                <a:latin typeface="Calibri" panose="020F0502020204030204" pitchFamily="34" charset="0"/>
                <a:cs typeface="Calibri" panose="020F0502020204030204" pitchFamily="34" charset="0"/>
              </a:rPr>
              <a:t>question</a:t>
            </a:r>
            <a:r>
              <a:rPr lang="en-CA" sz="2200" dirty="0">
                <a:latin typeface="Calibri" panose="020F0502020204030204" pitchFamily="34" charset="0"/>
                <a:cs typeface="Calibri" panose="020F0502020204030204" pitchFamily="34" charset="0"/>
              </a:rPr>
              <a:t> as input and </a:t>
            </a:r>
            <a:r>
              <a:rPr lang="en-CA" sz="2200" b="1" dirty="0">
                <a:latin typeface="Calibri" panose="020F0502020204030204" pitchFamily="34" charset="0"/>
                <a:cs typeface="Calibri" panose="020F0502020204030204" pitchFamily="34" charset="0"/>
              </a:rPr>
              <a:t>respond</a:t>
            </a:r>
            <a:r>
              <a:rPr lang="en-CA" sz="2200" dirty="0">
                <a:latin typeface="Calibri" panose="020F0502020204030204" pitchFamily="34" charset="0"/>
                <a:cs typeface="Calibri" panose="020F0502020204030204" pitchFamily="34" charset="0"/>
              </a:rPr>
              <a:t> to that question. </a:t>
            </a:r>
          </a:p>
          <a:p>
            <a:r>
              <a:rPr lang="en-CA" sz="2200" dirty="0">
                <a:latin typeface="Calibri" panose="020F0502020204030204" pitchFamily="34" charset="0"/>
                <a:cs typeface="Calibri" panose="020F0502020204030204" pitchFamily="34" charset="0"/>
              </a:rPr>
              <a:t>A lot of QA Systems have emerged since the 1960s.  These QA systems have tried to answer various types of user questions including </a:t>
            </a:r>
            <a:r>
              <a:rPr lang="en-CA" sz="2200" b="1" dirty="0">
                <a:latin typeface="Calibri" panose="020F0502020204030204" pitchFamily="34" charset="0"/>
                <a:cs typeface="Calibri" panose="020F0502020204030204" pitchFamily="34" charset="0"/>
              </a:rPr>
              <a:t>Factoid</a:t>
            </a:r>
            <a:r>
              <a:rPr lang="en-CA" sz="2200" dirty="0">
                <a:latin typeface="Calibri" panose="020F0502020204030204" pitchFamily="34" charset="0"/>
                <a:cs typeface="Calibri" panose="020F0502020204030204" pitchFamily="34" charset="0"/>
              </a:rPr>
              <a:t>, </a:t>
            </a:r>
            <a:r>
              <a:rPr lang="en-CA" sz="2200" b="1" dirty="0">
                <a:latin typeface="Calibri" panose="020F0502020204030204" pitchFamily="34" charset="0"/>
                <a:cs typeface="Calibri" panose="020F0502020204030204" pitchFamily="34" charset="0"/>
              </a:rPr>
              <a:t>List</a:t>
            </a:r>
            <a:r>
              <a:rPr lang="en-CA" sz="2200" dirty="0">
                <a:latin typeface="Calibri" panose="020F0502020204030204" pitchFamily="34" charset="0"/>
                <a:cs typeface="Calibri" panose="020F0502020204030204" pitchFamily="34" charset="0"/>
              </a:rPr>
              <a:t>, </a:t>
            </a:r>
            <a:r>
              <a:rPr lang="en-CA" sz="2200" b="1" dirty="0">
                <a:latin typeface="Calibri" panose="020F0502020204030204" pitchFamily="34" charset="0"/>
                <a:cs typeface="Calibri" panose="020F0502020204030204" pitchFamily="34" charset="0"/>
              </a:rPr>
              <a:t>Definition</a:t>
            </a:r>
            <a:r>
              <a:rPr lang="en-CA" sz="2200" dirty="0">
                <a:latin typeface="Calibri" panose="020F0502020204030204" pitchFamily="34" charset="0"/>
                <a:cs typeface="Calibri" panose="020F0502020204030204" pitchFamily="34" charset="0"/>
              </a:rPr>
              <a:t>, and </a:t>
            </a:r>
            <a:r>
              <a:rPr lang="en-CA" sz="2200" b="1" dirty="0">
                <a:latin typeface="Calibri" panose="020F0502020204030204" pitchFamily="34" charset="0"/>
                <a:cs typeface="Calibri" panose="020F0502020204030204" pitchFamily="34" charset="0"/>
              </a:rPr>
              <a:t>Complex</a:t>
            </a:r>
            <a:r>
              <a:rPr lang="en-CA" sz="2200" dirty="0">
                <a:latin typeface="Calibri" panose="020F0502020204030204" pitchFamily="34" charset="0"/>
                <a:cs typeface="Calibri" panose="020F0502020204030204" pitchFamily="34" charset="0"/>
              </a:rPr>
              <a:t> from which the factoid type is investigated in the current survey. Questions in this domain ask about a simple fact that can be answered in a few words. </a:t>
            </a:r>
          </a:p>
        </p:txBody>
      </p:sp>
      <p:pic>
        <p:nvPicPr>
          <p:cNvPr id="33" name="Picture 32" descr="Table&#10;&#10;Description automatically generated">
            <a:extLst>
              <a:ext uri="{FF2B5EF4-FFF2-40B4-BE49-F238E27FC236}">
                <a16:creationId xmlns:a16="http://schemas.microsoft.com/office/drawing/2014/main" id="{32F2EF0A-D1CF-EA4C-900A-7A04D0EF67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7291" y="15076087"/>
            <a:ext cx="5326074" cy="4213864"/>
          </a:xfrm>
          <a:prstGeom prst="rect">
            <a:avLst/>
          </a:prstGeom>
        </p:spPr>
      </p:pic>
      <p:pic>
        <p:nvPicPr>
          <p:cNvPr id="40" name="Picture 39" descr="Chart, histogram&#10;&#10;Description automatically generated">
            <a:extLst>
              <a:ext uri="{FF2B5EF4-FFF2-40B4-BE49-F238E27FC236}">
                <a16:creationId xmlns:a16="http://schemas.microsoft.com/office/drawing/2014/main" id="{2B88042F-FCB5-A544-8826-1D4DF3B36A5B}"/>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t="1" b="3099"/>
          <a:stretch/>
        </p:blipFill>
        <p:spPr>
          <a:xfrm>
            <a:off x="637623" y="17332034"/>
            <a:ext cx="3498427" cy="2104598"/>
          </a:xfrm>
          <a:prstGeom prst="rect">
            <a:avLst/>
          </a:prstGeom>
        </p:spPr>
      </p:pic>
      <p:pic>
        <p:nvPicPr>
          <p:cNvPr id="42" name="Picture 41" descr="Chart&#10;&#10;Description automatically generated">
            <a:extLst>
              <a:ext uri="{FF2B5EF4-FFF2-40B4-BE49-F238E27FC236}">
                <a16:creationId xmlns:a16="http://schemas.microsoft.com/office/drawing/2014/main" id="{632EF3F8-4A9F-4B45-AEE2-3945FF699ADC}"/>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860" y="14912335"/>
            <a:ext cx="3498427" cy="2145262"/>
          </a:xfrm>
          <a:prstGeom prst="rect">
            <a:avLst/>
          </a:prstGeom>
        </p:spPr>
      </p:pic>
      <p:pic>
        <p:nvPicPr>
          <p:cNvPr id="35" name="Picture 34" descr="Chart&#10;&#10;Description automatically generated">
            <a:extLst>
              <a:ext uri="{FF2B5EF4-FFF2-40B4-BE49-F238E27FC236}">
                <a16:creationId xmlns:a16="http://schemas.microsoft.com/office/drawing/2014/main" id="{FD888187-0717-E44F-BBE5-765C01B6D9F7}"/>
              </a:ext>
            </a:extLst>
          </p:cNvPr>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15671" t="66653" r="23383"/>
          <a:stretch/>
        </p:blipFill>
        <p:spPr>
          <a:xfrm>
            <a:off x="1583503" y="14919614"/>
            <a:ext cx="1531960" cy="782775"/>
          </a:xfrm>
          <a:prstGeom prst="rect">
            <a:avLst/>
          </a:prstGeom>
        </p:spPr>
      </p:pic>
      <p:sp>
        <p:nvSpPr>
          <p:cNvPr id="43" name="TextBox 42">
            <a:extLst>
              <a:ext uri="{FF2B5EF4-FFF2-40B4-BE49-F238E27FC236}">
                <a16:creationId xmlns:a16="http://schemas.microsoft.com/office/drawing/2014/main" id="{C618BAF1-DB5C-D344-99D4-905A93843434}"/>
              </a:ext>
            </a:extLst>
          </p:cNvPr>
          <p:cNvSpPr txBox="1"/>
          <p:nvPr/>
        </p:nvSpPr>
        <p:spPr>
          <a:xfrm>
            <a:off x="27355800" y="5837789"/>
            <a:ext cx="7142839" cy="2339102"/>
          </a:xfrm>
          <a:prstGeom prst="rect">
            <a:avLst/>
          </a:prstGeom>
          <a:noFill/>
        </p:spPr>
        <p:txBody>
          <a:bodyPr wrap="square" rtlCol="0">
            <a:spAutoFit/>
          </a:bodyPr>
          <a:lstStyle/>
          <a:p>
            <a:r>
              <a:rPr lang="en-CA" sz="2200" b="1" dirty="0">
                <a:latin typeface="Calibri" panose="020F0502020204030204" pitchFamily="34" charset="0"/>
                <a:cs typeface="Calibri" panose="020F0502020204030204" pitchFamily="34" charset="0"/>
              </a:rPr>
              <a:t>Model Evaluation Metrics</a:t>
            </a:r>
          </a:p>
          <a:p>
            <a:endParaRPr lang="en-CA" sz="1400" dirty="0">
              <a:latin typeface="Calibri" panose="020F0502020204030204" pitchFamily="34" charset="0"/>
              <a:cs typeface="Calibri" panose="020F0502020204030204" pitchFamily="34" charset="0"/>
            </a:endParaRPr>
          </a:p>
          <a:p>
            <a:r>
              <a:rPr lang="en-CA" sz="2200" b="1" dirty="0">
                <a:latin typeface="Calibri" panose="020F0502020204030204" pitchFamily="34" charset="0"/>
                <a:cs typeface="Calibri" panose="020F0502020204030204" pitchFamily="34" charset="0"/>
              </a:rPr>
              <a:t>Exact Match (EM): </a:t>
            </a:r>
            <a:r>
              <a:rPr lang="en-CA" sz="2200" dirty="0">
                <a:latin typeface="Calibri" panose="020F0502020204030204" pitchFamily="34" charset="0"/>
                <a:cs typeface="Calibri" panose="020F0502020204030204" pitchFamily="34" charset="0"/>
              </a:rPr>
              <a:t>measures the percentage of predictions that match any one of the ground truth answers exactly. </a:t>
            </a:r>
          </a:p>
          <a:p>
            <a:endParaRPr lang="en-CA" sz="2200" dirty="0">
              <a:latin typeface="Calibri" panose="020F0502020204030204" pitchFamily="34" charset="0"/>
              <a:cs typeface="Calibri" panose="020F0502020204030204" pitchFamily="34" charset="0"/>
            </a:endParaRPr>
          </a:p>
          <a:p>
            <a:r>
              <a:rPr lang="en-CA" sz="2200" b="1" dirty="0">
                <a:latin typeface="Calibri" panose="020F0502020204030204" pitchFamily="34" charset="0"/>
                <a:cs typeface="Calibri" panose="020F0502020204030204" pitchFamily="34" charset="0"/>
              </a:rPr>
              <a:t>F1 Score: </a:t>
            </a:r>
            <a:r>
              <a:rPr lang="en-CA" sz="2200" dirty="0">
                <a:latin typeface="Calibri" panose="020F0502020204030204" pitchFamily="34" charset="0"/>
                <a:cs typeface="Calibri" panose="020F0502020204030204" pitchFamily="34" charset="0"/>
              </a:rPr>
              <a:t>measures the average overlap between the prediction and ground truth answer. </a:t>
            </a:r>
          </a:p>
        </p:txBody>
      </p:sp>
      <p:pic>
        <p:nvPicPr>
          <p:cNvPr id="45" name="Picture 44" descr="A picture containing text&#10;&#10;Description automatically generated">
            <a:extLst>
              <a:ext uri="{FF2B5EF4-FFF2-40B4-BE49-F238E27FC236}">
                <a16:creationId xmlns:a16="http://schemas.microsoft.com/office/drawing/2014/main" id="{77E4282B-3B5E-9448-A6AB-D673C7B343C2}"/>
              </a:ext>
            </a:extLst>
          </p:cNvPr>
          <p:cNvPicPr>
            <a:picLocks noChangeAspect="1"/>
          </p:cNvPicPr>
          <p:nvPr/>
        </p:nvPicPr>
        <p:blipFill>
          <a:blip r:embed="rId15">
            <a:duotone>
              <a:prstClr val="black"/>
              <a:srgbClr val="EEF2FA">
                <a:tint val="45000"/>
                <a:satMod val="400000"/>
              </a:srgbClr>
            </a:duotone>
            <a:extLst>
              <a:ext uri="{28A0092B-C50C-407E-A947-70E740481C1C}">
                <a14:useLocalDpi xmlns:a14="http://schemas.microsoft.com/office/drawing/2010/main" val="0"/>
              </a:ext>
            </a:extLst>
          </a:blip>
          <a:stretch>
            <a:fillRect/>
          </a:stretch>
        </p:blipFill>
        <p:spPr>
          <a:xfrm>
            <a:off x="30664309" y="8176729"/>
            <a:ext cx="3693642" cy="825175"/>
          </a:xfrm>
          <a:prstGeom prst="rect">
            <a:avLst/>
          </a:prstGeom>
          <a:solidFill>
            <a:srgbClr val="CAD9F2"/>
          </a:solidFill>
        </p:spPr>
      </p:pic>
      <p:pic>
        <p:nvPicPr>
          <p:cNvPr id="49" name="Picture 48" descr="Diagram&#10;&#10;Description automatically generated">
            <a:extLst>
              <a:ext uri="{FF2B5EF4-FFF2-40B4-BE49-F238E27FC236}">
                <a16:creationId xmlns:a16="http://schemas.microsoft.com/office/drawing/2014/main" id="{314CE08C-9683-B44E-837A-D1F3CC7587DE}"/>
              </a:ext>
            </a:extLst>
          </p:cNvPr>
          <p:cNvPicPr>
            <a:picLocks noChangeAspect="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52508" t="3426" r="1223" b="6661"/>
          <a:stretch/>
        </p:blipFill>
        <p:spPr>
          <a:xfrm>
            <a:off x="12573000" y="11507807"/>
            <a:ext cx="4191001" cy="1859811"/>
          </a:xfrm>
          <a:prstGeom prst="rect">
            <a:avLst/>
          </a:prstGeom>
        </p:spPr>
      </p:pic>
      <p:sp>
        <p:nvSpPr>
          <p:cNvPr id="53" name="TextBox 19">
            <a:extLst>
              <a:ext uri="{FF2B5EF4-FFF2-40B4-BE49-F238E27FC236}">
                <a16:creationId xmlns:a16="http://schemas.microsoft.com/office/drawing/2014/main" id="{C3E4A38D-3545-294C-89F2-7A6A3B05F1F2}"/>
              </a:ext>
            </a:extLst>
          </p:cNvPr>
          <p:cNvSpPr txBox="1">
            <a:spLocks noChangeArrowheads="1"/>
          </p:cNvSpPr>
          <p:nvPr/>
        </p:nvSpPr>
        <p:spPr bwMode="auto">
          <a:xfrm>
            <a:off x="29921396" y="27838623"/>
            <a:ext cx="1445055" cy="454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200" b="1" dirty="0">
                <a:latin typeface="Calibri" panose="020F0502020204030204" pitchFamily="34" charset="0"/>
                <a:cs typeface="Calibri" panose="020F0502020204030204" pitchFamily="34" charset="0"/>
              </a:rPr>
              <a:t>Context:</a:t>
            </a:r>
          </a:p>
          <a:p>
            <a:pPr algn="just">
              <a:lnSpc>
                <a:spcPct val="110000"/>
              </a:lnSpc>
            </a:pPr>
            <a:endParaRPr lang="en-US" sz="2200" b="1" dirty="0">
              <a:latin typeface="Calibri" panose="020F0502020204030204" pitchFamily="34" charset="0"/>
              <a:cs typeface="Calibri" panose="020F0502020204030204" pitchFamily="34" charset="0"/>
            </a:endParaRPr>
          </a:p>
          <a:p>
            <a:pPr algn="just">
              <a:lnSpc>
                <a:spcPct val="110000"/>
              </a:lnSpc>
            </a:pPr>
            <a:endParaRPr lang="en-US" sz="2200" b="1" dirty="0">
              <a:latin typeface="Calibri" panose="020F0502020204030204" pitchFamily="34" charset="0"/>
              <a:cs typeface="Calibri" panose="020F0502020204030204" pitchFamily="34" charset="0"/>
            </a:endParaRPr>
          </a:p>
          <a:p>
            <a:pPr algn="just">
              <a:lnSpc>
                <a:spcPct val="110000"/>
              </a:lnSpc>
            </a:pPr>
            <a:endParaRPr lang="en-US" sz="2200" b="1" dirty="0">
              <a:latin typeface="Calibri" panose="020F0502020204030204" pitchFamily="34" charset="0"/>
              <a:cs typeface="Calibri" panose="020F0502020204030204" pitchFamily="34" charset="0"/>
            </a:endParaRPr>
          </a:p>
          <a:p>
            <a:pPr algn="just">
              <a:lnSpc>
                <a:spcPct val="110000"/>
              </a:lnSpc>
            </a:pPr>
            <a:endParaRPr lang="en-US" sz="2200" b="1" dirty="0">
              <a:latin typeface="Calibri" panose="020F0502020204030204" pitchFamily="34" charset="0"/>
              <a:cs typeface="Calibri" panose="020F0502020204030204" pitchFamily="34" charset="0"/>
            </a:endParaRPr>
          </a:p>
          <a:p>
            <a:pPr algn="just">
              <a:lnSpc>
                <a:spcPct val="110000"/>
              </a:lnSpc>
            </a:pPr>
            <a:endParaRPr lang="en-US" sz="2200" b="1" dirty="0">
              <a:latin typeface="Calibri" panose="020F0502020204030204" pitchFamily="34" charset="0"/>
              <a:cs typeface="Calibri" panose="020F0502020204030204" pitchFamily="34" charset="0"/>
            </a:endParaRPr>
          </a:p>
          <a:p>
            <a:pPr algn="just">
              <a:lnSpc>
                <a:spcPct val="110000"/>
              </a:lnSpc>
            </a:pPr>
            <a:r>
              <a:rPr lang="en-US" sz="2200" b="1" dirty="0">
                <a:latin typeface="Calibri" panose="020F0502020204030204" pitchFamily="34" charset="0"/>
                <a:cs typeface="Calibri" panose="020F0502020204030204" pitchFamily="34" charset="0"/>
              </a:rPr>
              <a:t>Question:</a:t>
            </a:r>
          </a:p>
          <a:p>
            <a:pPr algn="just">
              <a:lnSpc>
                <a:spcPct val="110000"/>
              </a:lnSpc>
            </a:pPr>
            <a:endParaRPr lang="en-US" sz="2200" b="1" dirty="0">
              <a:latin typeface="Calibri" panose="020F0502020204030204" pitchFamily="34" charset="0"/>
              <a:cs typeface="Calibri" panose="020F0502020204030204" pitchFamily="34" charset="0"/>
            </a:endParaRPr>
          </a:p>
          <a:p>
            <a:pPr algn="just">
              <a:lnSpc>
                <a:spcPct val="110000"/>
              </a:lnSpc>
            </a:pPr>
            <a:endParaRPr lang="en-US" sz="2200" b="1" dirty="0">
              <a:latin typeface="Calibri" panose="020F0502020204030204" pitchFamily="34" charset="0"/>
              <a:cs typeface="Calibri" panose="020F0502020204030204" pitchFamily="34" charset="0"/>
            </a:endParaRPr>
          </a:p>
          <a:p>
            <a:pPr algn="just">
              <a:lnSpc>
                <a:spcPct val="110000"/>
              </a:lnSpc>
            </a:pPr>
            <a:endParaRPr lang="en-US" sz="2200" b="1" dirty="0">
              <a:latin typeface="Calibri" panose="020F0502020204030204" pitchFamily="34" charset="0"/>
              <a:cs typeface="Calibri" panose="020F0502020204030204" pitchFamily="34" charset="0"/>
            </a:endParaRPr>
          </a:p>
          <a:p>
            <a:pPr algn="just">
              <a:lnSpc>
                <a:spcPct val="110000"/>
              </a:lnSpc>
            </a:pPr>
            <a:r>
              <a:rPr lang="en-US" sz="2200" b="1" dirty="0">
                <a:latin typeface="Calibri" panose="020F0502020204030204" pitchFamily="34" charset="0"/>
                <a:cs typeface="Calibri" panose="020F0502020204030204" pitchFamily="34" charset="0"/>
              </a:rPr>
              <a:t>Answers:</a:t>
            </a:r>
          </a:p>
          <a:p>
            <a:pPr algn="just">
              <a:lnSpc>
                <a:spcPct val="110000"/>
              </a:lnSpc>
            </a:pPr>
            <a:r>
              <a:rPr lang="en-US" sz="2200" b="1" dirty="0">
                <a:latin typeface="Calibri" panose="020F0502020204030204" pitchFamily="34" charset="0"/>
                <a:cs typeface="Calibri" panose="020F0502020204030204" pitchFamily="34" charset="0"/>
              </a:rPr>
              <a:t> </a:t>
            </a:r>
          </a:p>
        </p:txBody>
      </p:sp>
      <p:sp>
        <p:nvSpPr>
          <p:cNvPr id="50" name="Rounded Rectangle 49">
            <a:extLst>
              <a:ext uri="{FF2B5EF4-FFF2-40B4-BE49-F238E27FC236}">
                <a16:creationId xmlns:a16="http://schemas.microsoft.com/office/drawing/2014/main" id="{C8BBA073-9FBA-A84E-8CCC-082C0ABABD2B}"/>
              </a:ext>
            </a:extLst>
          </p:cNvPr>
          <p:cNvSpPr/>
          <p:nvPr/>
        </p:nvSpPr>
        <p:spPr>
          <a:xfrm>
            <a:off x="31437147" y="27944838"/>
            <a:ext cx="11959714" cy="1781707"/>
          </a:xfrm>
          <a:prstGeom prst="roundRect">
            <a:avLst>
              <a:gd name="adj" fmla="val 8352"/>
            </a:avLst>
          </a:prstGeom>
          <a:noFill/>
          <a:ln w="38100">
            <a:solidFill>
              <a:srgbClr val="43808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FDD4989E-D77B-FF47-806D-F76C5AE22EC1}"/>
              </a:ext>
            </a:extLst>
          </p:cNvPr>
          <p:cNvSpPr/>
          <p:nvPr/>
        </p:nvSpPr>
        <p:spPr>
          <a:xfrm>
            <a:off x="31437147" y="30000641"/>
            <a:ext cx="7975920" cy="965445"/>
          </a:xfrm>
          <a:prstGeom prst="roundRect">
            <a:avLst/>
          </a:prstGeom>
          <a:noFill/>
          <a:ln w="38100">
            <a:solidFill>
              <a:srgbClr val="43808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7E74990C-C6AB-4D42-BB8A-8DA437CC6C58}"/>
              </a:ext>
            </a:extLst>
          </p:cNvPr>
          <p:cNvSpPr/>
          <p:nvPr/>
        </p:nvSpPr>
        <p:spPr>
          <a:xfrm>
            <a:off x="31437147" y="31172119"/>
            <a:ext cx="11931823" cy="127849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TextBox 55">
            <a:extLst>
              <a:ext uri="{FF2B5EF4-FFF2-40B4-BE49-F238E27FC236}">
                <a16:creationId xmlns:a16="http://schemas.microsoft.com/office/drawing/2014/main" id="{AEBA9EAC-D455-AE4B-A5FB-42866ABA1158}"/>
              </a:ext>
            </a:extLst>
          </p:cNvPr>
          <p:cNvSpPr txBox="1"/>
          <p:nvPr/>
        </p:nvSpPr>
        <p:spPr>
          <a:xfrm>
            <a:off x="31619058" y="31365592"/>
            <a:ext cx="2754152" cy="1015663"/>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RoBERTa:</a:t>
            </a:r>
          </a:p>
          <a:p>
            <a:r>
              <a:rPr lang="en-US" sz="2000" dirty="0">
                <a:latin typeface="Calibri" panose="020F0502020204030204" pitchFamily="34" charset="0"/>
                <a:cs typeface="Calibri" panose="020F0502020204030204" pitchFamily="34" charset="0"/>
              </a:rPr>
              <a:t>1- two</a:t>
            </a:r>
          </a:p>
          <a:p>
            <a:r>
              <a:rPr lang="en-CA" sz="2000" dirty="0"/>
              <a:t>2- Hay dn , ĠBe eth oven</a:t>
            </a:r>
            <a:endParaRPr lang="en-US" sz="28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B379FAF9-6780-6145-AA54-6B181B826C09}"/>
              </a:ext>
            </a:extLst>
          </p:cNvPr>
          <p:cNvSpPr txBox="1"/>
          <p:nvPr/>
        </p:nvSpPr>
        <p:spPr>
          <a:xfrm>
            <a:off x="34498639" y="31318084"/>
            <a:ext cx="2720488" cy="1323439"/>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ALBERT:</a:t>
            </a:r>
          </a:p>
          <a:p>
            <a:r>
              <a:rPr lang="en-US" sz="2000" dirty="0">
                <a:latin typeface="Calibri" panose="020F0502020204030204" pitchFamily="34" charset="0"/>
                <a:cs typeface="Calibri" panose="020F0502020204030204" pitchFamily="34" charset="0"/>
              </a:rPr>
              <a:t>1- </a:t>
            </a:r>
            <a:r>
              <a:rPr lang="en-CA" dirty="0"/>
              <a:t>▁</a:t>
            </a:r>
            <a:r>
              <a:rPr lang="en-US" sz="2000" dirty="0">
                <a:latin typeface="Calibri" panose="020F0502020204030204" pitchFamily="34" charset="0"/>
                <a:cs typeface="Calibri" panose="020F0502020204030204" pitchFamily="34" charset="0"/>
              </a:rPr>
              <a:t>two</a:t>
            </a:r>
          </a:p>
          <a:p>
            <a:r>
              <a:rPr lang="en-US" sz="2000" dirty="0">
                <a:latin typeface="Calibri" panose="020F0502020204030204" pitchFamily="34" charset="0"/>
                <a:cs typeface="Calibri" panose="020F0502020204030204" pitchFamily="34" charset="0"/>
              </a:rPr>
              <a:t>2- </a:t>
            </a:r>
            <a:r>
              <a:rPr lang="en-CA" sz="2000" dirty="0"/>
              <a:t>hay d n , ▁beethoven</a:t>
            </a:r>
            <a:endParaRPr lang="en-US" sz="2400" b="1" dirty="0">
              <a:latin typeface="Calibri" panose="020F0502020204030204" pitchFamily="34" charset="0"/>
              <a:cs typeface="Calibri" panose="020F0502020204030204" pitchFamily="34" charset="0"/>
            </a:endParaRPr>
          </a:p>
          <a:p>
            <a:endParaRPr lang="en-US" sz="2000" b="1" dirty="0">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149B367A-3C51-8B4C-A5C7-E5E54E4B9FC4}"/>
              </a:ext>
            </a:extLst>
          </p:cNvPr>
          <p:cNvSpPr txBox="1"/>
          <p:nvPr/>
        </p:nvSpPr>
        <p:spPr>
          <a:xfrm>
            <a:off x="37397796" y="31327009"/>
            <a:ext cx="2385653" cy="2000548"/>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BERT:</a:t>
            </a:r>
          </a:p>
          <a:p>
            <a:r>
              <a:rPr lang="en-CA" sz="2000" dirty="0">
                <a:latin typeface="Calibri" panose="020F0502020204030204" pitchFamily="34" charset="0"/>
                <a:cs typeface="Calibri" panose="020F0502020204030204" pitchFamily="34" charset="0"/>
              </a:rPr>
              <a:t>1- three or four</a:t>
            </a:r>
          </a:p>
          <a:p>
            <a:r>
              <a:rPr lang="en-CA" sz="2000" dirty="0"/>
              <a:t>2- haydn , beethoven</a:t>
            </a:r>
            <a:endParaRPr lang="en-US" sz="20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b="1" dirty="0">
              <a:latin typeface="Calibri" panose="020F0502020204030204" pitchFamily="34" charset="0"/>
              <a:cs typeface="Calibri" panose="020F0502020204030204" pitchFamily="34" charset="0"/>
            </a:endParaRPr>
          </a:p>
        </p:txBody>
      </p:sp>
      <p:sp>
        <p:nvSpPr>
          <p:cNvPr id="63" name="TextBox 62">
            <a:extLst>
              <a:ext uri="{FF2B5EF4-FFF2-40B4-BE49-F238E27FC236}">
                <a16:creationId xmlns:a16="http://schemas.microsoft.com/office/drawing/2014/main" id="{39DD01B3-284A-DB45-875F-30FC7C0A2E42}"/>
              </a:ext>
            </a:extLst>
          </p:cNvPr>
          <p:cNvSpPr txBox="1"/>
          <p:nvPr/>
        </p:nvSpPr>
        <p:spPr>
          <a:xfrm>
            <a:off x="40109609" y="31304870"/>
            <a:ext cx="2754152" cy="1631216"/>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DistilBERT:</a:t>
            </a:r>
          </a:p>
          <a:p>
            <a:r>
              <a:rPr lang="en-CA" sz="2000" dirty="0">
                <a:latin typeface="Calibri" panose="020F0502020204030204" pitchFamily="34" charset="0"/>
                <a:cs typeface="Calibri" panose="020F0502020204030204" pitchFamily="34" charset="0"/>
              </a:rPr>
              <a:t>1- three or four</a:t>
            </a:r>
          </a:p>
          <a:p>
            <a:r>
              <a:rPr lang="en-CA" sz="2000" dirty="0">
                <a:latin typeface="Calibri" panose="020F0502020204030204" pitchFamily="34" charset="0"/>
                <a:cs typeface="Calibri" panose="020F0502020204030204" pitchFamily="34" charset="0"/>
              </a:rPr>
              <a:t>2- Hay dn , ĠBe eth oven</a:t>
            </a:r>
            <a:endParaRPr lang="en-US" sz="2800" dirty="0">
              <a:latin typeface="Calibri" panose="020F0502020204030204" pitchFamily="34" charset="0"/>
              <a:cs typeface="Calibri" panose="020F0502020204030204" pitchFamily="34" charset="0"/>
            </a:endParaRPr>
          </a:p>
          <a:p>
            <a:endParaRPr lang="en-US" sz="2000" b="1" dirty="0">
              <a:latin typeface="Calibri" panose="020F0502020204030204" pitchFamily="34" charset="0"/>
              <a:cs typeface="Calibri" panose="020F0502020204030204" pitchFamily="34" charset="0"/>
            </a:endParaRPr>
          </a:p>
          <a:p>
            <a:endParaRPr lang="en-US" sz="2000" b="1" dirty="0">
              <a:latin typeface="Calibri" panose="020F0502020204030204" pitchFamily="34" charset="0"/>
              <a:cs typeface="Calibri" panose="020F0502020204030204" pitchFamily="34" charset="0"/>
            </a:endParaRPr>
          </a:p>
        </p:txBody>
      </p:sp>
      <p:pic>
        <p:nvPicPr>
          <p:cNvPr id="59" name="Picture 58" descr="Graphical user interface, diagram, application&#10;&#10;Description automatically generated">
            <a:extLst>
              <a:ext uri="{FF2B5EF4-FFF2-40B4-BE49-F238E27FC236}">
                <a16:creationId xmlns:a16="http://schemas.microsoft.com/office/drawing/2014/main" id="{BE014605-4200-FA4B-8913-5878181CED42}"/>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17636" y="19332085"/>
            <a:ext cx="6534673" cy="2567742"/>
          </a:xfrm>
          <a:prstGeom prst="rect">
            <a:avLst/>
          </a:prstGeom>
        </p:spPr>
      </p:pic>
      <p:sp>
        <p:nvSpPr>
          <p:cNvPr id="1025" name="TextBox 1024">
            <a:extLst>
              <a:ext uri="{FF2B5EF4-FFF2-40B4-BE49-F238E27FC236}">
                <a16:creationId xmlns:a16="http://schemas.microsoft.com/office/drawing/2014/main" id="{878D1192-1A14-4E4E-8BD8-6E8E43A78236}"/>
              </a:ext>
            </a:extLst>
          </p:cNvPr>
          <p:cNvSpPr txBox="1"/>
          <p:nvPr/>
        </p:nvSpPr>
        <p:spPr>
          <a:xfrm>
            <a:off x="11097985" y="5775462"/>
            <a:ext cx="16257816" cy="507831"/>
          </a:xfrm>
          <a:prstGeom prst="rect">
            <a:avLst/>
          </a:prstGeom>
          <a:noFill/>
        </p:spPr>
        <p:txBody>
          <a:bodyPr wrap="square" rtlCol="0">
            <a:spAutoFit/>
          </a:bodyPr>
          <a:lstStyle/>
          <a:p>
            <a:r>
              <a:rPr lang="en-CA" sz="2700" dirty="0">
                <a:latin typeface="Calibri" panose="020F0502020204030204" pitchFamily="34" charset="0"/>
                <a:cs typeface="Calibri" panose="020F0502020204030204" pitchFamily="34" charset="0"/>
              </a:rPr>
              <a:t>In this section, we introduce the state of the art (mainly transformer) models that have been used for QA tasks.</a:t>
            </a:r>
          </a:p>
        </p:txBody>
      </p:sp>
      <p:sp>
        <p:nvSpPr>
          <p:cNvPr id="1027" name="TextBox 1026">
            <a:extLst>
              <a:ext uri="{FF2B5EF4-FFF2-40B4-BE49-F238E27FC236}">
                <a16:creationId xmlns:a16="http://schemas.microsoft.com/office/drawing/2014/main" id="{8C9C2B03-1533-7C41-9A02-1A5780A31F2F}"/>
              </a:ext>
            </a:extLst>
          </p:cNvPr>
          <p:cNvSpPr txBox="1"/>
          <p:nvPr/>
        </p:nvSpPr>
        <p:spPr>
          <a:xfrm>
            <a:off x="11079225" y="14014537"/>
            <a:ext cx="7423215" cy="4832092"/>
          </a:xfrm>
          <a:prstGeom prst="rect">
            <a:avLst/>
          </a:prstGeom>
          <a:noFill/>
        </p:spPr>
        <p:txBody>
          <a:bodyPr wrap="square" rtlCol="0">
            <a:spAutoFit/>
          </a:bodyPr>
          <a:lstStyle/>
          <a:p>
            <a:pPr algn="just"/>
            <a:r>
              <a:rPr lang="en-CA" sz="2200" b="1" dirty="0"/>
              <a:t>BERT </a:t>
            </a:r>
            <a:r>
              <a:rPr lang="en-CA" sz="2200" dirty="0"/>
              <a:t>[9] (Bidirectional Encoder Representations from Transformers) combines the bidirectionality with use of transformers and can be considered an improvement to the previous state-of-the-art models. The authors pre-train BERT using Masked Language Modeling (MLM) and Next Sentence Prediction (NSP) tasks. MLM masks some percentage of the input tokens at random, and then predicts those masked tokens. This allows bidirectional training in models in which it was previously impossible. As some of the downstream NLP tasks such as Question Answering are based on understanding the relationship between two sequences, BERT is pre-trained for a binarized NSP task. The BERT model is first initialized with the pre-trained parameters, and all the parameters are fine-tuned using labeled data from the downstream tasks.</a:t>
            </a:r>
            <a:endParaRPr lang="en-US" sz="2200" dirty="0"/>
          </a:p>
        </p:txBody>
      </p:sp>
      <p:sp>
        <p:nvSpPr>
          <p:cNvPr id="1029" name="TextBox 1028">
            <a:extLst>
              <a:ext uri="{FF2B5EF4-FFF2-40B4-BE49-F238E27FC236}">
                <a16:creationId xmlns:a16="http://schemas.microsoft.com/office/drawing/2014/main" id="{965FD7D2-C436-FE4C-890F-AB8F50717340}"/>
              </a:ext>
            </a:extLst>
          </p:cNvPr>
          <p:cNvSpPr txBox="1"/>
          <p:nvPr/>
        </p:nvSpPr>
        <p:spPr>
          <a:xfrm>
            <a:off x="11130936" y="22601971"/>
            <a:ext cx="7423215" cy="2123658"/>
          </a:xfrm>
          <a:prstGeom prst="rect">
            <a:avLst/>
          </a:prstGeom>
          <a:noFill/>
        </p:spPr>
        <p:txBody>
          <a:bodyPr wrap="square" rtlCol="0">
            <a:spAutoFit/>
          </a:bodyPr>
          <a:lstStyle/>
          <a:p>
            <a:pPr algn="just"/>
            <a:r>
              <a:rPr lang="en-CA" sz="2200" b="1" dirty="0"/>
              <a:t>RoBERTa</a:t>
            </a:r>
            <a:r>
              <a:rPr lang="en-CA" sz="2200" dirty="0"/>
              <a:t> [10] (Robustly Optimized BERT Pretraining Approach) is a modified version of BERT which has been trained longer, with bigger batches, longer sequences, and over more data. RoBERTa utilizes Dynamic masking mechanism while BERT uses Static masking.  The NSP task is eliminated in RoBERTa, leading to a slight improvement in performance of downstream tasks.</a:t>
            </a:r>
            <a:endParaRPr lang="en-US" sz="2200" dirty="0"/>
          </a:p>
        </p:txBody>
      </p:sp>
      <p:sp>
        <p:nvSpPr>
          <p:cNvPr id="1030" name="TextBox 1029">
            <a:extLst>
              <a:ext uri="{FF2B5EF4-FFF2-40B4-BE49-F238E27FC236}">
                <a16:creationId xmlns:a16="http://schemas.microsoft.com/office/drawing/2014/main" id="{013BBBE8-C7F4-794B-B7C0-4076302EE1E5}"/>
              </a:ext>
            </a:extLst>
          </p:cNvPr>
          <p:cNvSpPr txBox="1"/>
          <p:nvPr/>
        </p:nvSpPr>
        <p:spPr>
          <a:xfrm rot="10800000" flipV="1">
            <a:off x="11150096" y="25079741"/>
            <a:ext cx="7423215" cy="2123658"/>
          </a:xfrm>
          <a:prstGeom prst="rect">
            <a:avLst/>
          </a:prstGeom>
          <a:noFill/>
        </p:spPr>
        <p:txBody>
          <a:bodyPr wrap="square" rtlCol="0">
            <a:spAutoFit/>
          </a:bodyPr>
          <a:lstStyle/>
          <a:p>
            <a:pPr algn="just"/>
            <a:r>
              <a:rPr lang="en-CA" sz="2200" b="1" dirty="0"/>
              <a:t>XLNet</a:t>
            </a:r>
            <a:r>
              <a:rPr lang="en-CA" sz="2200" dirty="0"/>
              <a:t> [11] is a Generalized Autoregressive Pretraining language model that maximizes the expected log likelihood of a sequence w.r.t. all possible permutations of the factorization order. This ensures that the context for each position consists of tokens from both left and right directions and does not rely on data corruption. </a:t>
            </a:r>
            <a:endParaRPr lang="en-US" sz="2200" dirty="0"/>
          </a:p>
        </p:txBody>
      </p:sp>
      <p:pic>
        <p:nvPicPr>
          <p:cNvPr id="1033" name="Picture 1032" descr="Diagram&#10;&#10;Description automatically generated">
            <a:extLst>
              <a:ext uri="{FF2B5EF4-FFF2-40B4-BE49-F238E27FC236}">
                <a16:creationId xmlns:a16="http://schemas.microsoft.com/office/drawing/2014/main" id="{D3507B77-05F2-064D-850D-ECBFB34AAC78}"/>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9669"/>
          <a:stretch/>
        </p:blipFill>
        <p:spPr>
          <a:xfrm>
            <a:off x="11948990" y="27544451"/>
            <a:ext cx="5334160" cy="3694486"/>
          </a:xfrm>
          <a:prstGeom prst="rect">
            <a:avLst/>
          </a:prstGeom>
        </p:spPr>
      </p:pic>
      <p:sp>
        <p:nvSpPr>
          <p:cNvPr id="1034" name="TextBox 1033">
            <a:extLst>
              <a:ext uri="{FF2B5EF4-FFF2-40B4-BE49-F238E27FC236}">
                <a16:creationId xmlns:a16="http://schemas.microsoft.com/office/drawing/2014/main" id="{557499C2-9101-BD44-BBDE-8C5064594B20}"/>
              </a:ext>
            </a:extLst>
          </p:cNvPr>
          <p:cNvSpPr txBox="1"/>
          <p:nvPr/>
        </p:nvSpPr>
        <p:spPr>
          <a:xfrm>
            <a:off x="19020201" y="6341148"/>
            <a:ext cx="7744783" cy="2462213"/>
          </a:xfrm>
          <a:prstGeom prst="rect">
            <a:avLst/>
          </a:prstGeom>
          <a:noFill/>
        </p:spPr>
        <p:txBody>
          <a:bodyPr wrap="square" rtlCol="0">
            <a:spAutoFit/>
          </a:bodyPr>
          <a:lstStyle/>
          <a:p>
            <a:pPr algn="just"/>
            <a:r>
              <a:rPr lang="en-CA" sz="2200" b="1" dirty="0"/>
              <a:t>ALBERT</a:t>
            </a:r>
            <a:r>
              <a:rPr lang="en-CA" sz="2200" dirty="0"/>
              <a:t> [12] (A LITE BERT) incorporates two parameter reduction techniques: Factorized Embedding Parameterization and Cross-layer Parameter Sharing. Since large model architectures dictate that H ≫ E, factorized embedding parameterization unties the WordPiece embedding size E from the hidden layer size H allowing a more efficient usage of the total model parameters. This reduces the embedding parameters from O(V × H) to O(V × E + E × H).</a:t>
            </a:r>
            <a:endParaRPr lang="en-US" sz="2200" dirty="0"/>
          </a:p>
        </p:txBody>
      </p:sp>
      <p:sp>
        <p:nvSpPr>
          <p:cNvPr id="1035" name="TextBox 1034">
            <a:extLst>
              <a:ext uri="{FF2B5EF4-FFF2-40B4-BE49-F238E27FC236}">
                <a16:creationId xmlns:a16="http://schemas.microsoft.com/office/drawing/2014/main" id="{61A362F3-1B58-7441-A13B-85F488A718A2}"/>
              </a:ext>
            </a:extLst>
          </p:cNvPr>
          <p:cNvSpPr txBox="1"/>
          <p:nvPr/>
        </p:nvSpPr>
        <p:spPr>
          <a:xfrm>
            <a:off x="18842028" y="12105771"/>
            <a:ext cx="7774984" cy="2462213"/>
          </a:xfrm>
          <a:prstGeom prst="rect">
            <a:avLst/>
          </a:prstGeom>
          <a:noFill/>
        </p:spPr>
        <p:txBody>
          <a:bodyPr wrap="square" rtlCol="0">
            <a:spAutoFit/>
          </a:bodyPr>
          <a:lstStyle/>
          <a:p>
            <a:pPr algn="just"/>
            <a:r>
              <a:rPr lang="en-CA" sz="2200" b="1" dirty="0"/>
              <a:t>DistilBERT </a:t>
            </a:r>
            <a:r>
              <a:rPr lang="en-CA" sz="2200" dirty="0"/>
              <a:t>[13]</a:t>
            </a:r>
            <a:r>
              <a:rPr lang="en-CA" sz="2200" b="1" dirty="0"/>
              <a:t> </a:t>
            </a:r>
            <a:r>
              <a:rPr lang="en-CA" sz="2200" dirty="0"/>
              <a:t>is pre-trained with knowledge distillation, a compression technique in which a compact model (the student) is trained to reproduce the behaviour of a larger model (the teacher) or an ensemble of models. The distillation process includes removing the token-type embeddings and the pooler, reducing the number of layers, and using highly optimized linear algebra operations.</a:t>
            </a:r>
            <a:endParaRPr lang="en-US" sz="2200" dirty="0"/>
          </a:p>
        </p:txBody>
      </p:sp>
      <p:sp>
        <p:nvSpPr>
          <p:cNvPr id="1038" name="TextBox 1037">
            <a:extLst>
              <a:ext uri="{FF2B5EF4-FFF2-40B4-BE49-F238E27FC236}">
                <a16:creationId xmlns:a16="http://schemas.microsoft.com/office/drawing/2014/main" id="{10B9B4AE-1A76-0245-A6C0-F899F142203E}"/>
              </a:ext>
            </a:extLst>
          </p:cNvPr>
          <p:cNvSpPr txBox="1"/>
          <p:nvPr/>
        </p:nvSpPr>
        <p:spPr>
          <a:xfrm>
            <a:off x="18842028" y="14666154"/>
            <a:ext cx="7774984" cy="1446550"/>
          </a:xfrm>
          <a:prstGeom prst="rect">
            <a:avLst/>
          </a:prstGeom>
          <a:noFill/>
        </p:spPr>
        <p:txBody>
          <a:bodyPr wrap="square" rtlCol="0">
            <a:spAutoFit/>
          </a:bodyPr>
          <a:lstStyle/>
          <a:p>
            <a:pPr algn="just"/>
            <a:r>
              <a:rPr lang="en-CA" sz="2200" b="1" dirty="0"/>
              <a:t>SpanBERT</a:t>
            </a:r>
            <a:r>
              <a:rPr lang="en-CA" sz="2200" dirty="0"/>
              <a:t> [14] differs from BERT as it masks adjacent random spans, rather than random tokens, and trains the span boundary representations to predict the whole content of the masked span, hence not relying on the individual token representations within it.</a:t>
            </a:r>
            <a:endParaRPr lang="en-US" sz="2200" dirty="0"/>
          </a:p>
        </p:txBody>
      </p:sp>
      <p:pic>
        <p:nvPicPr>
          <p:cNvPr id="1040" name="Picture 1039" descr="Timeline&#10;&#10;Description automatically generated with medium confidence">
            <a:extLst>
              <a:ext uri="{FF2B5EF4-FFF2-40B4-BE49-F238E27FC236}">
                <a16:creationId xmlns:a16="http://schemas.microsoft.com/office/drawing/2014/main" id="{A761034A-2A9F-B84D-807B-233F703D6C84}"/>
              </a:ext>
            </a:extLst>
          </p:cNvPr>
          <p:cNvPicPr>
            <a:picLocks noChangeAspect="1"/>
          </p:cNvPicPr>
          <p:nvPr/>
        </p:nvPicPr>
        <p:blipFill>
          <a:blip r:embed="rId19">
            <a:clrChange>
              <a:clrFrom>
                <a:srgbClr val="FFFFFF"/>
              </a:clrFrom>
              <a:clrTo>
                <a:srgbClr val="FFFFFF">
                  <a:alpha val="0"/>
                </a:srgbClr>
              </a:clrTo>
            </a:clrChange>
            <a:extLst>
              <a:ext uri="{BEBA8EAE-BF5A-486C-A8C5-ECC9F3942E4B}">
                <a14:imgProps xmlns:a14="http://schemas.microsoft.com/office/drawing/2010/main">
                  <a14:imgLayer r:embed="rId20">
                    <a14:imgEffect>
                      <a14:sharpenSoften amount="50000"/>
                    </a14:imgEffect>
                  </a14:imgLayer>
                </a14:imgProps>
              </a:ext>
              <a:ext uri="{28A0092B-C50C-407E-A947-70E740481C1C}">
                <a14:useLocalDpi xmlns:a14="http://schemas.microsoft.com/office/drawing/2010/main" val="0"/>
              </a:ext>
            </a:extLst>
          </a:blip>
          <a:stretch>
            <a:fillRect/>
          </a:stretch>
        </p:blipFill>
        <p:spPr>
          <a:xfrm>
            <a:off x="19033820" y="16209546"/>
            <a:ext cx="7391400" cy="3111500"/>
          </a:xfrm>
          <a:prstGeom prst="rect">
            <a:avLst/>
          </a:prstGeom>
        </p:spPr>
      </p:pic>
      <p:sp>
        <p:nvSpPr>
          <p:cNvPr id="1041" name="TextBox 1040">
            <a:extLst>
              <a:ext uri="{FF2B5EF4-FFF2-40B4-BE49-F238E27FC236}">
                <a16:creationId xmlns:a16="http://schemas.microsoft.com/office/drawing/2014/main" id="{F80D2769-D85E-9D4D-991D-6903D1A8C079}"/>
              </a:ext>
            </a:extLst>
          </p:cNvPr>
          <p:cNvSpPr txBox="1"/>
          <p:nvPr/>
        </p:nvSpPr>
        <p:spPr>
          <a:xfrm rot="10800000" flipV="1">
            <a:off x="19020201" y="19757508"/>
            <a:ext cx="7701368" cy="3139321"/>
          </a:xfrm>
          <a:prstGeom prst="rect">
            <a:avLst/>
          </a:prstGeom>
          <a:noFill/>
        </p:spPr>
        <p:txBody>
          <a:bodyPr wrap="square" rtlCol="0">
            <a:spAutoFit/>
          </a:bodyPr>
          <a:lstStyle/>
          <a:p>
            <a:pPr algn="just"/>
            <a:r>
              <a:rPr lang="en-CA" sz="2200" b="1" dirty="0"/>
              <a:t>DeBERTa </a:t>
            </a:r>
            <a:r>
              <a:rPr lang="en-CA" sz="2200" dirty="0"/>
              <a:t>[15] is a new model architecture that applies two novel techniques: Disentangled Attention Mechanism (DAM) and Enhanced Mask Decoder. DAM is a technique where each word is represented using two vectors that encode its content and position and the attention weights among words are computed using disentangled matrices based on their contents and relative positions. To incorporate the absolute position of words, Enhanced Mask Decoder, is used in the decoding layer for predicting the masked tokens in model pre-training.</a:t>
            </a:r>
            <a:endParaRPr lang="en-US" sz="2200" dirty="0"/>
          </a:p>
        </p:txBody>
      </p:sp>
      <p:sp>
        <p:nvSpPr>
          <p:cNvPr id="1043" name="TextBox 1042">
            <a:extLst>
              <a:ext uri="{FF2B5EF4-FFF2-40B4-BE49-F238E27FC236}">
                <a16:creationId xmlns:a16="http://schemas.microsoft.com/office/drawing/2014/main" id="{BF72BE7B-5352-2745-833F-3DF3B92D176D}"/>
              </a:ext>
            </a:extLst>
          </p:cNvPr>
          <p:cNvSpPr txBox="1"/>
          <p:nvPr/>
        </p:nvSpPr>
        <p:spPr>
          <a:xfrm>
            <a:off x="19035534" y="23000250"/>
            <a:ext cx="7744783" cy="430887"/>
          </a:xfrm>
          <a:prstGeom prst="rect">
            <a:avLst/>
          </a:prstGeom>
          <a:noFill/>
        </p:spPr>
        <p:txBody>
          <a:bodyPr wrap="square" rtlCol="0">
            <a:spAutoFit/>
          </a:bodyPr>
          <a:lstStyle/>
          <a:p>
            <a:r>
              <a:rPr lang="en-US" sz="2200" b="1" dirty="0"/>
              <a:t>Other models: </a:t>
            </a:r>
            <a:r>
              <a:rPr lang="en-US" sz="2200" dirty="0"/>
              <a:t>T5 </a:t>
            </a:r>
            <a:r>
              <a:rPr lang="en-CA" sz="2200" dirty="0"/>
              <a:t>[16] </a:t>
            </a:r>
            <a:r>
              <a:rPr lang="en-US" sz="2200" dirty="0"/>
              <a:t>, XLMRoBERTa </a:t>
            </a:r>
            <a:r>
              <a:rPr lang="en-CA" sz="2200" dirty="0"/>
              <a:t>[17] </a:t>
            </a:r>
            <a:r>
              <a:rPr lang="en-US" sz="2200" dirty="0"/>
              <a:t>, LUKE </a:t>
            </a:r>
            <a:r>
              <a:rPr lang="en-CA" sz="2200" dirty="0"/>
              <a:t>[18] </a:t>
            </a:r>
            <a:r>
              <a:rPr lang="en-US" sz="2200" dirty="0"/>
              <a:t>, SG-Net </a:t>
            </a:r>
            <a:r>
              <a:rPr lang="en-CA" sz="2200" dirty="0"/>
              <a:t>[19]</a:t>
            </a:r>
            <a:r>
              <a:rPr lang="en-US" sz="2200" dirty="0"/>
              <a:t> </a:t>
            </a:r>
            <a:endParaRPr lang="en-US" sz="2200" b="1" dirty="0"/>
          </a:p>
        </p:txBody>
      </p:sp>
      <p:sp>
        <p:nvSpPr>
          <p:cNvPr id="85" name="Rounded Rectangle 84">
            <a:extLst>
              <a:ext uri="{FF2B5EF4-FFF2-40B4-BE49-F238E27FC236}">
                <a16:creationId xmlns:a16="http://schemas.microsoft.com/office/drawing/2014/main" id="{B93D9488-51F6-1A41-9772-A28A15B7DD56}"/>
              </a:ext>
            </a:extLst>
          </p:cNvPr>
          <p:cNvSpPr/>
          <p:nvPr/>
        </p:nvSpPr>
        <p:spPr>
          <a:xfrm>
            <a:off x="183323" y="30414452"/>
            <a:ext cx="10148061" cy="2357717"/>
          </a:xfrm>
          <a:prstGeom prst="roundRect">
            <a:avLst>
              <a:gd name="adj" fmla="val 8352"/>
            </a:avLst>
          </a:prstGeom>
          <a:noFill/>
          <a:ln w="19050">
            <a:solidFill>
              <a:srgbClr val="43808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4" name="TextBox 1043">
            <a:extLst>
              <a:ext uri="{FF2B5EF4-FFF2-40B4-BE49-F238E27FC236}">
                <a16:creationId xmlns:a16="http://schemas.microsoft.com/office/drawing/2014/main" id="{DF8EFAE6-EDA9-D042-930A-7EBFDB97E0AD}"/>
              </a:ext>
            </a:extLst>
          </p:cNvPr>
          <p:cNvSpPr txBox="1"/>
          <p:nvPr/>
        </p:nvSpPr>
        <p:spPr>
          <a:xfrm>
            <a:off x="288108" y="30369917"/>
            <a:ext cx="1295098" cy="369332"/>
          </a:xfrm>
          <a:prstGeom prst="rect">
            <a:avLst/>
          </a:prstGeom>
          <a:noFill/>
        </p:spPr>
        <p:txBody>
          <a:bodyPr wrap="none" rtlCol="0">
            <a:spAutoFit/>
          </a:bodyPr>
          <a:lstStyle/>
          <a:p>
            <a:r>
              <a:rPr lang="en-US" b="1" dirty="0"/>
              <a:t>References:</a:t>
            </a:r>
          </a:p>
        </p:txBody>
      </p:sp>
      <p:sp>
        <p:nvSpPr>
          <p:cNvPr id="2" name="TextBox 1">
            <a:extLst>
              <a:ext uri="{FF2B5EF4-FFF2-40B4-BE49-F238E27FC236}">
                <a16:creationId xmlns:a16="http://schemas.microsoft.com/office/drawing/2014/main" id="{F404802B-90BB-3047-B126-B9D1D3BCC887}"/>
              </a:ext>
            </a:extLst>
          </p:cNvPr>
          <p:cNvSpPr txBox="1"/>
          <p:nvPr/>
        </p:nvSpPr>
        <p:spPr>
          <a:xfrm>
            <a:off x="370722" y="21138084"/>
            <a:ext cx="10058400" cy="3816429"/>
          </a:xfrm>
          <a:prstGeom prst="rect">
            <a:avLst/>
          </a:prstGeom>
          <a:noFill/>
        </p:spPr>
        <p:txBody>
          <a:bodyPr wrap="square" rtlCol="0">
            <a:spAutoFit/>
          </a:bodyPr>
          <a:lstStyle/>
          <a:p>
            <a:pPr algn="just"/>
            <a:r>
              <a:rPr lang="en-US" sz="2200" dirty="0"/>
              <a:t>Introduction of Recurrent Neural Networks (RNNs) broadened the horizon of NLP. Seq2Seq [3] models are a type of RNN models where the input sequence size can differ from the output sequence size. Therefore, it is one of the basic models for QA tasks. After Google announced the Attention mechanism in Transformers [4], suggesting that </a:t>
            </a:r>
            <a:r>
              <a:rPr lang="en-CA" sz="2200" dirty="0"/>
              <a:t>task-specific architectures are no longer necessary and transferring many self-attention blocks is sufficient, </a:t>
            </a:r>
            <a:r>
              <a:rPr lang="en-US" sz="2200" dirty="0"/>
              <a:t>many transformer models were developed for NLP tasks such as Machine Translation, Text Summarization, Question Answering, etc. One of the first transformer-based NLP models is Open AI GPT [5] (</a:t>
            </a:r>
            <a:r>
              <a:rPr lang="en-CA" sz="2200" dirty="0"/>
              <a:t>Generative Pre-trained Transformer). The most recent GPT model is GPT-3 [6] with 175 billion parameters which would need no fine-tuning and only a few demonstrations to understand tasks and perform them.</a:t>
            </a:r>
            <a:endParaRPr lang="en-US" sz="2200" dirty="0"/>
          </a:p>
        </p:txBody>
      </p:sp>
      <p:pic>
        <p:nvPicPr>
          <p:cNvPr id="4" name="Picture 3" descr="Diagram&#10;&#10;Description automatically generated">
            <a:extLst>
              <a:ext uri="{FF2B5EF4-FFF2-40B4-BE49-F238E27FC236}">
                <a16:creationId xmlns:a16="http://schemas.microsoft.com/office/drawing/2014/main" id="{82F5A568-8D9F-2F48-AD23-74516924A298}"/>
              </a:ext>
            </a:extLst>
          </p:cNvPr>
          <p:cNvPicPr>
            <a:picLocks noChangeAspect="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9848" r="8208" b="6689"/>
          <a:stretch/>
        </p:blipFill>
        <p:spPr>
          <a:xfrm>
            <a:off x="6084292" y="24625224"/>
            <a:ext cx="3718069" cy="5151168"/>
          </a:xfrm>
          <a:prstGeom prst="rect">
            <a:avLst/>
          </a:prstGeom>
        </p:spPr>
      </p:pic>
      <p:pic>
        <p:nvPicPr>
          <p:cNvPr id="58" name="Picture 57" descr="Diagram&#10;&#10;Description automatically generated">
            <a:extLst>
              <a:ext uri="{FF2B5EF4-FFF2-40B4-BE49-F238E27FC236}">
                <a16:creationId xmlns:a16="http://schemas.microsoft.com/office/drawing/2014/main" id="{A6A71C67-6771-9C46-8EC4-750FF495D227}"/>
              </a:ext>
            </a:extLst>
          </p:cNvPr>
          <p:cNvPicPr>
            <a:picLocks noChangeAspect="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28697" t="2702" r="49457" b="8429"/>
          <a:stretch/>
        </p:blipFill>
        <p:spPr>
          <a:xfrm>
            <a:off x="1630691" y="26108355"/>
            <a:ext cx="3276600" cy="3043940"/>
          </a:xfrm>
          <a:prstGeom prst="rect">
            <a:avLst/>
          </a:prstGeom>
        </p:spPr>
      </p:pic>
      <p:pic>
        <p:nvPicPr>
          <p:cNvPr id="10" name="Picture 9" descr="Table&#10;&#10;Description automatically generated">
            <a:extLst>
              <a:ext uri="{FF2B5EF4-FFF2-40B4-BE49-F238E27FC236}">
                <a16:creationId xmlns:a16="http://schemas.microsoft.com/office/drawing/2014/main" id="{25A990C0-01EA-0447-A2D6-F17A0F7CD58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8751980" y="24537632"/>
            <a:ext cx="10549972" cy="8209661"/>
          </a:xfrm>
          <a:prstGeom prst="rect">
            <a:avLst/>
          </a:prstGeom>
        </p:spPr>
      </p:pic>
      <p:sp>
        <p:nvSpPr>
          <p:cNvPr id="12" name="TextBox 11">
            <a:extLst>
              <a:ext uri="{FF2B5EF4-FFF2-40B4-BE49-F238E27FC236}">
                <a16:creationId xmlns:a16="http://schemas.microsoft.com/office/drawing/2014/main" id="{363AA9A2-4D66-C54F-80BC-CA8FA9327300}"/>
              </a:ext>
            </a:extLst>
          </p:cNvPr>
          <p:cNvSpPr txBox="1"/>
          <p:nvPr/>
        </p:nvSpPr>
        <p:spPr>
          <a:xfrm>
            <a:off x="278169" y="30762476"/>
            <a:ext cx="5398234" cy="2308324"/>
          </a:xfrm>
          <a:prstGeom prst="rect">
            <a:avLst/>
          </a:prstGeom>
          <a:noFill/>
        </p:spPr>
        <p:txBody>
          <a:bodyPr wrap="square" rtlCol="0">
            <a:spAutoFit/>
          </a:bodyPr>
          <a:lstStyle/>
          <a:p>
            <a:r>
              <a:rPr lang="en-US" dirty="0">
                <a:solidFill>
                  <a:schemeClr val="bg1">
                    <a:lumMod val="50000"/>
                  </a:schemeClr>
                </a:solidFill>
              </a:rPr>
              <a:t>[1] </a:t>
            </a:r>
            <a:r>
              <a:rPr lang="en-CA" dirty="0" err="1">
                <a:solidFill>
                  <a:schemeClr val="bg1">
                    <a:lumMod val="50000"/>
                  </a:schemeClr>
                </a:solidFill>
              </a:rPr>
              <a:t>Rajpurkar</a:t>
            </a:r>
            <a:r>
              <a:rPr lang="en-CA" dirty="0">
                <a:solidFill>
                  <a:schemeClr val="bg1">
                    <a:lumMod val="50000"/>
                  </a:schemeClr>
                </a:solidFill>
              </a:rPr>
              <a:t> et al. (2016)</a:t>
            </a:r>
            <a:endParaRPr lang="en-US" dirty="0">
              <a:solidFill>
                <a:schemeClr val="bg1">
                  <a:lumMod val="50000"/>
                </a:schemeClr>
              </a:solidFill>
            </a:endParaRPr>
          </a:p>
          <a:p>
            <a:r>
              <a:rPr lang="en-US" dirty="0">
                <a:solidFill>
                  <a:schemeClr val="bg1">
                    <a:lumMod val="50000"/>
                  </a:schemeClr>
                </a:solidFill>
              </a:rPr>
              <a:t>[2] </a:t>
            </a:r>
            <a:r>
              <a:rPr lang="en-CA" dirty="0" err="1">
                <a:solidFill>
                  <a:schemeClr val="bg1">
                    <a:lumMod val="50000"/>
                  </a:schemeClr>
                </a:solidFill>
              </a:rPr>
              <a:t>Rajpurkar</a:t>
            </a:r>
            <a:r>
              <a:rPr lang="en-CA" dirty="0">
                <a:solidFill>
                  <a:schemeClr val="bg1">
                    <a:lumMod val="50000"/>
                  </a:schemeClr>
                </a:solidFill>
              </a:rPr>
              <a:t> et al. (2018)</a:t>
            </a:r>
            <a:endParaRPr lang="en-US" dirty="0">
              <a:solidFill>
                <a:schemeClr val="bg1">
                  <a:lumMod val="50000"/>
                </a:schemeClr>
              </a:solidFill>
            </a:endParaRPr>
          </a:p>
          <a:p>
            <a:r>
              <a:rPr lang="en-US" dirty="0">
                <a:solidFill>
                  <a:schemeClr val="bg1">
                    <a:lumMod val="50000"/>
                  </a:schemeClr>
                </a:solidFill>
              </a:rPr>
              <a:t>[3]</a:t>
            </a:r>
            <a:r>
              <a:rPr lang="en-CA" dirty="0">
                <a:solidFill>
                  <a:schemeClr val="bg1">
                    <a:lumMod val="50000"/>
                  </a:schemeClr>
                </a:solidFill>
              </a:rPr>
              <a:t> </a:t>
            </a:r>
            <a:r>
              <a:rPr lang="en-CA" dirty="0" err="1">
                <a:solidFill>
                  <a:schemeClr val="bg1">
                    <a:lumMod val="50000"/>
                  </a:schemeClr>
                </a:solidFill>
              </a:rPr>
              <a:t>Sutskever</a:t>
            </a:r>
            <a:r>
              <a:rPr lang="en-CA" dirty="0">
                <a:solidFill>
                  <a:schemeClr val="bg1">
                    <a:lumMod val="50000"/>
                  </a:schemeClr>
                </a:solidFill>
              </a:rPr>
              <a:t> et al. (2014)</a:t>
            </a:r>
            <a:endParaRPr lang="en-US" dirty="0">
              <a:solidFill>
                <a:schemeClr val="bg1">
                  <a:lumMod val="50000"/>
                </a:schemeClr>
              </a:solidFill>
            </a:endParaRPr>
          </a:p>
          <a:p>
            <a:r>
              <a:rPr lang="en-US" dirty="0">
                <a:solidFill>
                  <a:schemeClr val="bg1">
                    <a:lumMod val="50000"/>
                  </a:schemeClr>
                </a:solidFill>
              </a:rPr>
              <a:t>[4] </a:t>
            </a:r>
            <a:r>
              <a:rPr lang="en-CA" dirty="0">
                <a:solidFill>
                  <a:schemeClr val="bg1">
                    <a:lumMod val="50000"/>
                  </a:schemeClr>
                </a:solidFill>
              </a:rPr>
              <a:t>Vaswani et al. (2017)</a:t>
            </a:r>
            <a:endParaRPr lang="en-US" dirty="0">
              <a:solidFill>
                <a:schemeClr val="bg1">
                  <a:lumMod val="50000"/>
                </a:schemeClr>
              </a:solidFill>
            </a:endParaRPr>
          </a:p>
          <a:p>
            <a:r>
              <a:rPr lang="en-US" dirty="0">
                <a:solidFill>
                  <a:schemeClr val="bg1">
                    <a:lumMod val="50000"/>
                  </a:schemeClr>
                </a:solidFill>
              </a:rPr>
              <a:t>[5] </a:t>
            </a:r>
            <a:r>
              <a:rPr lang="en-CA" dirty="0">
                <a:solidFill>
                  <a:schemeClr val="bg1">
                    <a:lumMod val="50000"/>
                  </a:schemeClr>
                </a:solidFill>
              </a:rPr>
              <a:t>Radford et al. (2018)</a:t>
            </a:r>
            <a:endParaRPr lang="en-US" dirty="0">
              <a:solidFill>
                <a:schemeClr val="bg1">
                  <a:lumMod val="50000"/>
                </a:schemeClr>
              </a:solidFill>
            </a:endParaRPr>
          </a:p>
          <a:p>
            <a:r>
              <a:rPr lang="en-US" dirty="0">
                <a:solidFill>
                  <a:schemeClr val="bg1">
                    <a:lumMod val="50000"/>
                  </a:schemeClr>
                </a:solidFill>
              </a:rPr>
              <a:t>[6] </a:t>
            </a:r>
            <a:r>
              <a:rPr lang="en-CA" dirty="0">
                <a:solidFill>
                  <a:schemeClr val="bg1">
                    <a:lumMod val="50000"/>
                  </a:schemeClr>
                </a:solidFill>
              </a:rPr>
              <a:t>Brown et al. (2020)</a:t>
            </a:r>
          </a:p>
          <a:p>
            <a:r>
              <a:rPr lang="en-US" dirty="0">
                <a:solidFill>
                  <a:schemeClr val="bg1">
                    <a:lumMod val="50000"/>
                  </a:schemeClr>
                </a:solidFill>
              </a:rPr>
              <a:t>[7] </a:t>
            </a:r>
            <a:r>
              <a:rPr lang="en-CA" dirty="0" err="1">
                <a:solidFill>
                  <a:schemeClr val="bg1">
                    <a:lumMod val="50000"/>
                  </a:schemeClr>
                </a:solidFill>
              </a:rPr>
              <a:t>Seo</a:t>
            </a:r>
            <a:r>
              <a:rPr lang="en-CA" dirty="0">
                <a:solidFill>
                  <a:schemeClr val="bg1">
                    <a:lumMod val="50000"/>
                  </a:schemeClr>
                </a:solidFill>
              </a:rPr>
              <a:t> et al. (2018)</a:t>
            </a:r>
            <a:endParaRPr lang="en-US" dirty="0">
              <a:solidFill>
                <a:schemeClr val="bg1">
                  <a:lumMod val="50000"/>
                </a:schemeClr>
              </a:solidFill>
            </a:endParaRPr>
          </a:p>
          <a:p>
            <a:endParaRPr lang="en-US" dirty="0"/>
          </a:p>
        </p:txBody>
      </p:sp>
      <p:sp>
        <p:nvSpPr>
          <p:cNvPr id="64" name="TextBox 63">
            <a:extLst>
              <a:ext uri="{FF2B5EF4-FFF2-40B4-BE49-F238E27FC236}">
                <a16:creationId xmlns:a16="http://schemas.microsoft.com/office/drawing/2014/main" id="{1EDD2371-9DC4-454A-830A-D72670D0434F}"/>
              </a:ext>
            </a:extLst>
          </p:cNvPr>
          <p:cNvSpPr txBox="1"/>
          <p:nvPr/>
        </p:nvSpPr>
        <p:spPr>
          <a:xfrm>
            <a:off x="3721748" y="30827278"/>
            <a:ext cx="5398234" cy="2308324"/>
          </a:xfrm>
          <a:prstGeom prst="rect">
            <a:avLst/>
          </a:prstGeom>
          <a:noFill/>
        </p:spPr>
        <p:txBody>
          <a:bodyPr wrap="square" rtlCol="0">
            <a:spAutoFit/>
          </a:bodyPr>
          <a:lstStyle/>
          <a:p>
            <a:r>
              <a:rPr lang="en-US" dirty="0">
                <a:solidFill>
                  <a:schemeClr val="bg1">
                    <a:lumMod val="50000"/>
                  </a:schemeClr>
                </a:solidFill>
              </a:rPr>
              <a:t>[8] </a:t>
            </a:r>
            <a:r>
              <a:rPr lang="en-CA" dirty="0">
                <a:solidFill>
                  <a:schemeClr val="bg1">
                    <a:lumMod val="50000"/>
                  </a:schemeClr>
                </a:solidFill>
              </a:rPr>
              <a:t>Peters et al. (2018)</a:t>
            </a:r>
            <a:endParaRPr lang="en-US" dirty="0">
              <a:solidFill>
                <a:schemeClr val="bg1">
                  <a:lumMod val="50000"/>
                </a:schemeClr>
              </a:solidFill>
            </a:endParaRPr>
          </a:p>
          <a:p>
            <a:r>
              <a:rPr lang="en-US" dirty="0">
                <a:solidFill>
                  <a:schemeClr val="bg1">
                    <a:lumMod val="50000"/>
                  </a:schemeClr>
                </a:solidFill>
              </a:rPr>
              <a:t>[9] </a:t>
            </a:r>
            <a:r>
              <a:rPr lang="en-CA" dirty="0">
                <a:solidFill>
                  <a:schemeClr val="bg1">
                    <a:lumMod val="50000"/>
                  </a:schemeClr>
                </a:solidFill>
              </a:rPr>
              <a:t>Devlin et al. (2019)</a:t>
            </a:r>
            <a:endParaRPr lang="en-US" dirty="0">
              <a:solidFill>
                <a:schemeClr val="bg1">
                  <a:lumMod val="50000"/>
                </a:schemeClr>
              </a:solidFill>
            </a:endParaRPr>
          </a:p>
          <a:p>
            <a:r>
              <a:rPr lang="en-US" dirty="0">
                <a:solidFill>
                  <a:schemeClr val="bg1">
                    <a:lumMod val="50000"/>
                  </a:schemeClr>
                </a:solidFill>
              </a:rPr>
              <a:t>[10] </a:t>
            </a:r>
            <a:r>
              <a:rPr lang="en-CA" dirty="0">
                <a:solidFill>
                  <a:schemeClr val="bg1">
                    <a:lumMod val="50000"/>
                  </a:schemeClr>
                </a:solidFill>
              </a:rPr>
              <a:t>Liu et al. (2019)</a:t>
            </a:r>
            <a:endParaRPr lang="en-US" dirty="0">
              <a:solidFill>
                <a:schemeClr val="bg1">
                  <a:lumMod val="50000"/>
                </a:schemeClr>
              </a:solidFill>
            </a:endParaRPr>
          </a:p>
          <a:p>
            <a:r>
              <a:rPr lang="en-US" dirty="0">
                <a:solidFill>
                  <a:schemeClr val="bg1">
                    <a:lumMod val="50000"/>
                  </a:schemeClr>
                </a:solidFill>
              </a:rPr>
              <a:t>[11] </a:t>
            </a:r>
            <a:r>
              <a:rPr lang="en-CA" dirty="0">
                <a:solidFill>
                  <a:schemeClr val="bg1">
                    <a:lumMod val="50000"/>
                  </a:schemeClr>
                </a:solidFill>
              </a:rPr>
              <a:t>Yang et al. (2020)</a:t>
            </a:r>
            <a:endParaRPr lang="en-US" dirty="0">
              <a:solidFill>
                <a:schemeClr val="bg1">
                  <a:lumMod val="50000"/>
                </a:schemeClr>
              </a:solidFill>
            </a:endParaRPr>
          </a:p>
          <a:p>
            <a:r>
              <a:rPr lang="en-US" dirty="0">
                <a:solidFill>
                  <a:schemeClr val="bg1">
                    <a:lumMod val="50000"/>
                  </a:schemeClr>
                </a:solidFill>
              </a:rPr>
              <a:t>[12] </a:t>
            </a:r>
            <a:r>
              <a:rPr lang="en-CA" dirty="0">
                <a:solidFill>
                  <a:schemeClr val="bg1">
                    <a:lumMod val="50000"/>
                  </a:schemeClr>
                </a:solidFill>
              </a:rPr>
              <a:t>Lan et al. (2020)</a:t>
            </a:r>
            <a:endParaRPr lang="en-US" dirty="0">
              <a:solidFill>
                <a:schemeClr val="bg1">
                  <a:lumMod val="50000"/>
                </a:schemeClr>
              </a:solidFill>
            </a:endParaRPr>
          </a:p>
          <a:p>
            <a:r>
              <a:rPr lang="en-US" dirty="0">
                <a:solidFill>
                  <a:schemeClr val="bg1">
                    <a:lumMod val="50000"/>
                  </a:schemeClr>
                </a:solidFill>
              </a:rPr>
              <a:t>[13] </a:t>
            </a:r>
            <a:r>
              <a:rPr lang="en-US" dirty="0" err="1">
                <a:solidFill>
                  <a:schemeClr val="bg1">
                    <a:lumMod val="50000"/>
                  </a:schemeClr>
                </a:solidFill>
              </a:rPr>
              <a:t>Sanh</a:t>
            </a:r>
            <a:r>
              <a:rPr lang="en-US" dirty="0">
                <a:solidFill>
                  <a:schemeClr val="bg1">
                    <a:lumMod val="50000"/>
                  </a:schemeClr>
                </a:solidFill>
              </a:rPr>
              <a:t> et al. (2020)</a:t>
            </a:r>
          </a:p>
          <a:p>
            <a:r>
              <a:rPr lang="en-US" dirty="0">
                <a:solidFill>
                  <a:schemeClr val="bg1">
                    <a:lumMod val="50000"/>
                  </a:schemeClr>
                </a:solidFill>
              </a:rPr>
              <a:t>[14] Joshi et al. (2020)</a:t>
            </a:r>
          </a:p>
          <a:p>
            <a:endParaRPr lang="en-US" dirty="0"/>
          </a:p>
        </p:txBody>
      </p:sp>
      <p:sp>
        <p:nvSpPr>
          <p:cNvPr id="65" name="TextBox 64">
            <a:extLst>
              <a:ext uri="{FF2B5EF4-FFF2-40B4-BE49-F238E27FC236}">
                <a16:creationId xmlns:a16="http://schemas.microsoft.com/office/drawing/2014/main" id="{0408180D-1394-A346-9BFA-366F898E6EB0}"/>
              </a:ext>
            </a:extLst>
          </p:cNvPr>
          <p:cNvSpPr txBox="1"/>
          <p:nvPr/>
        </p:nvSpPr>
        <p:spPr>
          <a:xfrm>
            <a:off x="7071346" y="30897017"/>
            <a:ext cx="5398234" cy="1477328"/>
          </a:xfrm>
          <a:prstGeom prst="rect">
            <a:avLst/>
          </a:prstGeom>
          <a:noFill/>
        </p:spPr>
        <p:txBody>
          <a:bodyPr wrap="square" rtlCol="0">
            <a:spAutoFit/>
          </a:bodyPr>
          <a:lstStyle/>
          <a:p>
            <a:r>
              <a:rPr lang="en-US" dirty="0">
                <a:solidFill>
                  <a:schemeClr val="bg1">
                    <a:lumMod val="50000"/>
                  </a:schemeClr>
                </a:solidFill>
              </a:rPr>
              <a:t>[15] He et al. (2021)</a:t>
            </a:r>
          </a:p>
          <a:p>
            <a:r>
              <a:rPr lang="en-US" dirty="0">
                <a:solidFill>
                  <a:schemeClr val="bg1">
                    <a:lumMod val="50000"/>
                  </a:schemeClr>
                </a:solidFill>
              </a:rPr>
              <a:t>[16] </a:t>
            </a:r>
            <a:r>
              <a:rPr lang="en-CA" dirty="0" err="1">
                <a:solidFill>
                  <a:schemeClr val="bg1">
                    <a:lumMod val="50000"/>
                  </a:schemeClr>
                </a:solidFill>
              </a:rPr>
              <a:t>Raffel</a:t>
            </a:r>
            <a:r>
              <a:rPr lang="en-CA" dirty="0">
                <a:solidFill>
                  <a:schemeClr val="bg1">
                    <a:lumMod val="50000"/>
                  </a:schemeClr>
                </a:solidFill>
              </a:rPr>
              <a:t> et al. (2020)</a:t>
            </a:r>
            <a:endParaRPr lang="en-US" dirty="0">
              <a:solidFill>
                <a:schemeClr val="bg1">
                  <a:lumMod val="50000"/>
                </a:schemeClr>
              </a:solidFill>
            </a:endParaRPr>
          </a:p>
          <a:p>
            <a:r>
              <a:rPr lang="en-US" dirty="0">
                <a:solidFill>
                  <a:schemeClr val="bg1">
                    <a:lumMod val="50000"/>
                  </a:schemeClr>
                </a:solidFill>
              </a:rPr>
              <a:t>[17] </a:t>
            </a:r>
            <a:r>
              <a:rPr lang="en-CA" dirty="0" err="1">
                <a:solidFill>
                  <a:schemeClr val="bg1">
                    <a:lumMod val="50000"/>
                  </a:schemeClr>
                </a:solidFill>
              </a:rPr>
              <a:t>Conneau</a:t>
            </a:r>
            <a:r>
              <a:rPr lang="en-CA" dirty="0">
                <a:solidFill>
                  <a:schemeClr val="bg1">
                    <a:lumMod val="50000"/>
                  </a:schemeClr>
                </a:solidFill>
              </a:rPr>
              <a:t> et al. (2020)</a:t>
            </a:r>
            <a:endParaRPr lang="en-US" dirty="0">
              <a:solidFill>
                <a:schemeClr val="bg1">
                  <a:lumMod val="50000"/>
                </a:schemeClr>
              </a:solidFill>
            </a:endParaRPr>
          </a:p>
          <a:p>
            <a:r>
              <a:rPr lang="en-US" dirty="0">
                <a:solidFill>
                  <a:schemeClr val="bg1">
                    <a:lumMod val="50000"/>
                  </a:schemeClr>
                </a:solidFill>
              </a:rPr>
              <a:t>[18] </a:t>
            </a:r>
            <a:r>
              <a:rPr lang="en-CA" dirty="0">
                <a:solidFill>
                  <a:schemeClr val="bg1">
                    <a:lumMod val="50000"/>
                  </a:schemeClr>
                </a:solidFill>
              </a:rPr>
              <a:t>Yamada et al. (2020)</a:t>
            </a:r>
            <a:endParaRPr lang="en-US" dirty="0">
              <a:solidFill>
                <a:schemeClr val="bg1">
                  <a:lumMod val="50000"/>
                </a:schemeClr>
              </a:solidFill>
            </a:endParaRPr>
          </a:p>
          <a:p>
            <a:r>
              <a:rPr lang="en-US" dirty="0">
                <a:solidFill>
                  <a:schemeClr val="bg1">
                    <a:lumMod val="50000"/>
                  </a:schemeClr>
                </a:solidFill>
              </a:rPr>
              <a:t>[19] </a:t>
            </a:r>
            <a:r>
              <a:rPr lang="en-CA" dirty="0">
                <a:solidFill>
                  <a:schemeClr val="bg1">
                    <a:lumMod val="50000"/>
                  </a:schemeClr>
                </a:solidFill>
              </a:rPr>
              <a:t>Zhang et al. (2019)</a:t>
            </a:r>
            <a:endParaRPr lang="en-US" dirty="0">
              <a:solidFill>
                <a:schemeClr val="bg1">
                  <a:lumMod val="50000"/>
                </a:schemeClr>
              </a:solidFill>
            </a:endParaRPr>
          </a:p>
        </p:txBody>
      </p:sp>
      <p:sp>
        <p:nvSpPr>
          <p:cNvPr id="14" name="TextBox 13">
            <a:extLst>
              <a:ext uri="{FF2B5EF4-FFF2-40B4-BE49-F238E27FC236}">
                <a16:creationId xmlns:a16="http://schemas.microsoft.com/office/drawing/2014/main" id="{0C83AED9-0C18-524D-ABA7-8DAA48420257}"/>
              </a:ext>
            </a:extLst>
          </p:cNvPr>
          <p:cNvSpPr txBox="1"/>
          <p:nvPr/>
        </p:nvSpPr>
        <p:spPr>
          <a:xfrm>
            <a:off x="6101275" y="29760446"/>
            <a:ext cx="4091120" cy="338554"/>
          </a:xfrm>
          <a:prstGeom prst="rect">
            <a:avLst/>
          </a:prstGeom>
          <a:noFill/>
        </p:spPr>
        <p:txBody>
          <a:bodyPr wrap="none" rtlCol="0">
            <a:spAutoFit/>
          </a:bodyPr>
          <a:lstStyle/>
          <a:p>
            <a:r>
              <a:rPr lang="en-US" sz="1600" dirty="0"/>
              <a:t>Figure 4 -  The Transformer Model Architecture</a:t>
            </a:r>
          </a:p>
        </p:txBody>
      </p:sp>
      <p:sp>
        <p:nvSpPr>
          <p:cNvPr id="66" name="TextBox 65">
            <a:extLst>
              <a:ext uri="{FF2B5EF4-FFF2-40B4-BE49-F238E27FC236}">
                <a16:creationId xmlns:a16="http://schemas.microsoft.com/office/drawing/2014/main" id="{E2CA05EE-4B75-6C40-9D0B-5173506546CC}"/>
              </a:ext>
            </a:extLst>
          </p:cNvPr>
          <p:cNvSpPr txBox="1"/>
          <p:nvPr/>
        </p:nvSpPr>
        <p:spPr>
          <a:xfrm>
            <a:off x="2073605" y="29320808"/>
            <a:ext cx="2680157" cy="338554"/>
          </a:xfrm>
          <a:prstGeom prst="rect">
            <a:avLst/>
          </a:prstGeom>
          <a:noFill/>
        </p:spPr>
        <p:txBody>
          <a:bodyPr wrap="none" rtlCol="0">
            <a:spAutoFit/>
          </a:bodyPr>
          <a:lstStyle/>
          <a:p>
            <a:r>
              <a:rPr lang="en-US" sz="1600" dirty="0"/>
              <a:t>Figure 3 -  Open AI GPT model</a:t>
            </a:r>
          </a:p>
        </p:txBody>
      </p:sp>
      <p:pic>
        <p:nvPicPr>
          <p:cNvPr id="18" name="Picture 17" descr="Chart, scatter chart&#10;&#10;Description automatically generated">
            <a:extLst>
              <a:ext uri="{FF2B5EF4-FFF2-40B4-BE49-F238E27FC236}">
                <a16:creationId xmlns:a16="http://schemas.microsoft.com/office/drawing/2014/main" id="{9BAC7CF8-AF1B-4C44-9F51-943BACFD524A}"/>
              </a:ext>
            </a:extLst>
          </p:cNvPr>
          <p:cNvPicPr>
            <a:picLocks noChangeAspect="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t="20963"/>
          <a:stretch/>
        </p:blipFill>
        <p:spPr>
          <a:xfrm>
            <a:off x="19377246" y="8793172"/>
            <a:ext cx="6324300" cy="2980394"/>
          </a:xfrm>
          <a:prstGeom prst="rect">
            <a:avLst/>
          </a:prstGeom>
        </p:spPr>
      </p:pic>
      <p:sp>
        <p:nvSpPr>
          <p:cNvPr id="26" name="TextBox 25">
            <a:extLst>
              <a:ext uri="{FF2B5EF4-FFF2-40B4-BE49-F238E27FC236}">
                <a16:creationId xmlns:a16="http://schemas.microsoft.com/office/drawing/2014/main" id="{93528CD3-80F1-894E-AF7F-48EC6CAA373D}"/>
              </a:ext>
            </a:extLst>
          </p:cNvPr>
          <p:cNvSpPr txBox="1"/>
          <p:nvPr/>
        </p:nvSpPr>
        <p:spPr>
          <a:xfrm>
            <a:off x="746860" y="17024839"/>
            <a:ext cx="3745641" cy="338554"/>
          </a:xfrm>
          <a:prstGeom prst="rect">
            <a:avLst/>
          </a:prstGeom>
          <a:noFill/>
        </p:spPr>
        <p:txBody>
          <a:bodyPr wrap="none" rtlCol="0">
            <a:spAutoFit/>
          </a:bodyPr>
          <a:lstStyle/>
          <a:p>
            <a:r>
              <a:rPr lang="en-US" sz="1600" dirty="0"/>
              <a:t>Figure 1 - Benchmark datasets for QA tasks</a:t>
            </a:r>
          </a:p>
        </p:txBody>
      </p:sp>
      <p:sp>
        <p:nvSpPr>
          <p:cNvPr id="71" name="TextBox 70">
            <a:extLst>
              <a:ext uri="{FF2B5EF4-FFF2-40B4-BE49-F238E27FC236}">
                <a16:creationId xmlns:a16="http://schemas.microsoft.com/office/drawing/2014/main" id="{84481384-72B8-314F-A791-92093E8A8C25}"/>
              </a:ext>
            </a:extLst>
          </p:cNvPr>
          <p:cNvSpPr txBox="1"/>
          <p:nvPr/>
        </p:nvSpPr>
        <p:spPr>
          <a:xfrm>
            <a:off x="572391" y="19463865"/>
            <a:ext cx="6747681" cy="338554"/>
          </a:xfrm>
          <a:prstGeom prst="rect">
            <a:avLst/>
          </a:prstGeom>
          <a:noFill/>
        </p:spPr>
        <p:txBody>
          <a:bodyPr wrap="none" rtlCol="0">
            <a:spAutoFit/>
          </a:bodyPr>
          <a:lstStyle/>
          <a:p>
            <a:r>
              <a:rPr lang="en-US" sz="1600" dirty="0"/>
              <a:t>Figure 2 – Distribution of maximum length of Question + Context in SQuAD 1.1 </a:t>
            </a:r>
          </a:p>
        </p:txBody>
      </p:sp>
      <p:sp>
        <p:nvSpPr>
          <p:cNvPr id="72" name="TextBox 71">
            <a:extLst>
              <a:ext uri="{FF2B5EF4-FFF2-40B4-BE49-F238E27FC236}">
                <a16:creationId xmlns:a16="http://schemas.microsoft.com/office/drawing/2014/main" id="{51961A72-E683-5E40-8AAC-6488CCADE5A5}"/>
              </a:ext>
            </a:extLst>
          </p:cNvPr>
          <p:cNvSpPr txBox="1"/>
          <p:nvPr/>
        </p:nvSpPr>
        <p:spPr>
          <a:xfrm>
            <a:off x="4876800" y="14728259"/>
            <a:ext cx="4866910" cy="338554"/>
          </a:xfrm>
          <a:prstGeom prst="rect">
            <a:avLst/>
          </a:prstGeom>
          <a:noFill/>
        </p:spPr>
        <p:txBody>
          <a:bodyPr wrap="none" rtlCol="0">
            <a:spAutoFit/>
          </a:bodyPr>
          <a:lstStyle/>
          <a:p>
            <a:r>
              <a:rPr lang="en-US" sz="1600" dirty="0"/>
              <a:t>Table 1 – </a:t>
            </a:r>
            <a:r>
              <a:rPr lang="en-CA" sz="1600" dirty="0"/>
              <a:t>Dataset statistics of SQuAD 1.1 and SQuAD 2.0 </a:t>
            </a:r>
            <a:r>
              <a:rPr lang="en-US" sz="1600" dirty="0"/>
              <a:t> </a:t>
            </a:r>
          </a:p>
        </p:txBody>
      </p:sp>
      <p:sp>
        <p:nvSpPr>
          <p:cNvPr id="28" name="TextBox 27">
            <a:extLst>
              <a:ext uri="{FF2B5EF4-FFF2-40B4-BE49-F238E27FC236}">
                <a16:creationId xmlns:a16="http://schemas.microsoft.com/office/drawing/2014/main" id="{800A8EEE-2DD9-8648-8943-9D36D9195C60}"/>
              </a:ext>
            </a:extLst>
          </p:cNvPr>
          <p:cNvSpPr txBox="1"/>
          <p:nvPr/>
        </p:nvSpPr>
        <p:spPr>
          <a:xfrm>
            <a:off x="13308698" y="13377446"/>
            <a:ext cx="2610651" cy="338554"/>
          </a:xfrm>
          <a:prstGeom prst="rect">
            <a:avLst/>
          </a:prstGeom>
          <a:noFill/>
        </p:spPr>
        <p:txBody>
          <a:bodyPr wrap="none" rtlCol="0">
            <a:spAutoFit/>
          </a:bodyPr>
          <a:lstStyle/>
          <a:p>
            <a:r>
              <a:rPr lang="en-US" sz="1600" dirty="0"/>
              <a:t>Figure 5 - ELMO architecture </a:t>
            </a:r>
          </a:p>
        </p:txBody>
      </p:sp>
      <p:sp>
        <p:nvSpPr>
          <p:cNvPr id="29" name="TextBox 28">
            <a:extLst>
              <a:ext uri="{FF2B5EF4-FFF2-40B4-BE49-F238E27FC236}">
                <a16:creationId xmlns:a16="http://schemas.microsoft.com/office/drawing/2014/main" id="{C900384B-9825-A640-9AE8-0861A6AF9E69}"/>
              </a:ext>
            </a:extLst>
          </p:cNvPr>
          <p:cNvSpPr txBox="1"/>
          <p:nvPr/>
        </p:nvSpPr>
        <p:spPr>
          <a:xfrm>
            <a:off x="11732159" y="21835646"/>
            <a:ext cx="5764335" cy="338554"/>
          </a:xfrm>
          <a:prstGeom prst="rect">
            <a:avLst/>
          </a:prstGeom>
          <a:noFill/>
        </p:spPr>
        <p:txBody>
          <a:bodyPr wrap="none" rtlCol="0">
            <a:spAutoFit/>
          </a:bodyPr>
          <a:lstStyle/>
          <a:p>
            <a:r>
              <a:rPr lang="en-US" sz="1600" dirty="0"/>
              <a:t>Figure 6 - </a:t>
            </a:r>
            <a:r>
              <a:rPr lang="en-CA" sz="1600" dirty="0"/>
              <a:t>Overall pre-training and fine-tuning procedures for BERT</a:t>
            </a:r>
            <a:r>
              <a:rPr lang="en-US" sz="1600" dirty="0"/>
              <a:t> </a:t>
            </a:r>
          </a:p>
        </p:txBody>
      </p:sp>
      <p:sp>
        <p:nvSpPr>
          <p:cNvPr id="32" name="TextBox 31">
            <a:extLst>
              <a:ext uri="{FF2B5EF4-FFF2-40B4-BE49-F238E27FC236}">
                <a16:creationId xmlns:a16="http://schemas.microsoft.com/office/drawing/2014/main" id="{1E5D6051-8111-E641-A1DE-5E07AB4AF52A}"/>
              </a:ext>
            </a:extLst>
          </p:cNvPr>
          <p:cNvSpPr txBox="1"/>
          <p:nvPr/>
        </p:nvSpPr>
        <p:spPr>
          <a:xfrm>
            <a:off x="37693710" y="9875520"/>
            <a:ext cx="5675260" cy="7879080"/>
          </a:xfrm>
          <a:prstGeom prst="rect">
            <a:avLst/>
          </a:prstGeom>
          <a:noFill/>
        </p:spPr>
        <p:txBody>
          <a:bodyPr wrap="square" rtlCol="0">
            <a:spAutoFit/>
          </a:bodyPr>
          <a:lstStyle/>
          <a:p>
            <a:pPr algn="just"/>
            <a:r>
              <a:rPr lang="en-US" sz="2200" dirty="0"/>
              <a:t>We tested five well-known transformer models on SQuAD 1.1 and SQuAD 2.0 under different settings such as max_len (sum of question and context lengths), doc_stride (</a:t>
            </a:r>
            <a:r>
              <a:rPr lang="en-CA" sz="2200" dirty="0"/>
              <a:t>the overlap between two chunks of splitting a long sequence), and training size </a:t>
            </a:r>
            <a:r>
              <a:rPr lang="en-US" sz="2200" dirty="0"/>
              <a:t>shown in Table 3 </a:t>
            </a:r>
          </a:p>
          <a:p>
            <a:pPr algn="just"/>
            <a:r>
              <a:rPr lang="en-US" sz="2200" dirty="0"/>
              <a:t>The best performance on development sets for each model is shown in bold and for each dataset, the best performance is presented in blue. </a:t>
            </a:r>
          </a:p>
          <a:p>
            <a:pPr algn="just"/>
            <a:endParaRPr lang="en-US" sz="1400" dirty="0"/>
          </a:p>
          <a:p>
            <a:pPr algn="just"/>
            <a:r>
              <a:rPr lang="en-US" sz="2200" dirty="0"/>
              <a:t>Due to computational limitations, we only tuned our models with a few values for max_len and doc_stride. In general, results with doc_stride 128 is better than with 32. </a:t>
            </a:r>
          </a:p>
          <a:p>
            <a:pPr algn="just"/>
            <a:endParaRPr lang="en-US" sz="1400" dirty="0"/>
          </a:p>
          <a:p>
            <a:pPr algn="just"/>
            <a:r>
              <a:rPr lang="en-US" sz="2200" dirty="0"/>
              <a:t>To study the effect of training size in fine-tuning step on the performance of the models, we used 33%, 66%, and 100% of each dataset and the the results are shown in Figure 10 This experiment shows that DitilBERT and BERT models are more sensitive to the fine-tuning data size, especially for SQuAD 2.0 dataset.</a:t>
            </a:r>
          </a:p>
        </p:txBody>
      </p:sp>
      <p:sp>
        <p:nvSpPr>
          <p:cNvPr id="39" name="TextBox 38">
            <a:extLst>
              <a:ext uri="{FF2B5EF4-FFF2-40B4-BE49-F238E27FC236}">
                <a16:creationId xmlns:a16="http://schemas.microsoft.com/office/drawing/2014/main" id="{B4523E2A-297D-4146-84F8-8850E53401E2}"/>
              </a:ext>
            </a:extLst>
          </p:cNvPr>
          <p:cNvSpPr txBox="1"/>
          <p:nvPr/>
        </p:nvSpPr>
        <p:spPr>
          <a:xfrm>
            <a:off x="27210870" y="17540017"/>
            <a:ext cx="7119090" cy="6894195"/>
          </a:xfrm>
          <a:prstGeom prst="rect">
            <a:avLst/>
          </a:prstGeom>
          <a:noFill/>
        </p:spPr>
        <p:txBody>
          <a:bodyPr wrap="square" rtlCol="0">
            <a:spAutoFit/>
          </a:bodyPr>
          <a:lstStyle/>
          <a:p>
            <a:pPr algn="just"/>
            <a:r>
              <a:rPr lang="en-US" sz="2200" dirty="0"/>
              <a:t>Figure 11 Shows the behaviors of training and validation losses over different steps of training on SQuAD 1.1 and SQuAD 2.0. This representation is in accordance with the results of Table 3 confirming that RoBERTa is outperforming other models for QA tasks. </a:t>
            </a:r>
          </a:p>
          <a:p>
            <a:pPr algn="just"/>
            <a:endParaRPr lang="en-US" sz="1200" dirty="0"/>
          </a:p>
          <a:p>
            <a:pPr algn="just"/>
            <a:r>
              <a:rPr lang="en-US" sz="2200" dirty="0"/>
              <a:t>It can be seen that both training and validation losses for DistilBERT model is higher than the other models owing the fact that DistilBERT has a lower capacity relative to the others.  </a:t>
            </a:r>
          </a:p>
          <a:p>
            <a:pPr algn="just"/>
            <a:endParaRPr lang="en-US" sz="1200" dirty="0"/>
          </a:p>
          <a:p>
            <a:pPr algn="just"/>
            <a:r>
              <a:rPr lang="en-US" sz="2200" dirty="0"/>
              <a:t>Another interesting observation from Figure 11 is that ALBERT with 235M parameters has a very close and comparable performance as our best model (RoBERTa) with 355M parameters.  </a:t>
            </a:r>
          </a:p>
          <a:p>
            <a:pPr algn="just"/>
            <a:endParaRPr lang="en-US" sz="1200" dirty="0"/>
          </a:p>
          <a:p>
            <a:pPr algn="just"/>
            <a:r>
              <a:rPr lang="en-US" sz="2200" dirty="0"/>
              <a:t>Looking at the validation loss in Figure 11, although, the training loss is reducing consistently by the number of steps, one can conclude that around 12000 and 18500 training steps for SQuAD 1.1 and SQuAD 2.0 respectively are enough to get best performance. </a:t>
            </a:r>
          </a:p>
        </p:txBody>
      </p:sp>
      <p:sp>
        <p:nvSpPr>
          <p:cNvPr id="44" name="TextBox 43">
            <a:extLst>
              <a:ext uri="{FF2B5EF4-FFF2-40B4-BE49-F238E27FC236}">
                <a16:creationId xmlns:a16="http://schemas.microsoft.com/office/drawing/2014/main" id="{46CD2D12-1A78-0B44-9B30-074453027635}"/>
              </a:ext>
            </a:extLst>
          </p:cNvPr>
          <p:cNvSpPr txBox="1"/>
          <p:nvPr/>
        </p:nvSpPr>
        <p:spPr>
          <a:xfrm>
            <a:off x="11658600" y="31436846"/>
            <a:ext cx="6071406" cy="338554"/>
          </a:xfrm>
          <a:prstGeom prst="rect">
            <a:avLst/>
          </a:prstGeom>
          <a:noFill/>
        </p:spPr>
        <p:txBody>
          <a:bodyPr wrap="none" rtlCol="0">
            <a:spAutoFit/>
          </a:bodyPr>
          <a:lstStyle/>
          <a:p>
            <a:r>
              <a:rPr lang="en-US" sz="1600" dirty="0"/>
              <a:t>Figure 7 – Permutation language modeling objective for predicting x3   </a:t>
            </a:r>
          </a:p>
        </p:txBody>
      </p:sp>
      <p:sp>
        <p:nvSpPr>
          <p:cNvPr id="46" name="TextBox 45">
            <a:extLst>
              <a:ext uri="{FF2B5EF4-FFF2-40B4-BE49-F238E27FC236}">
                <a16:creationId xmlns:a16="http://schemas.microsoft.com/office/drawing/2014/main" id="{5D29789F-64B1-F449-AC89-F23858B28191}"/>
              </a:ext>
            </a:extLst>
          </p:cNvPr>
          <p:cNvSpPr txBox="1"/>
          <p:nvPr/>
        </p:nvSpPr>
        <p:spPr>
          <a:xfrm rot="10800000" flipV="1">
            <a:off x="31529531" y="28102076"/>
            <a:ext cx="11736530" cy="1446550"/>
          </a:xfrm>
          <a:prstGeom prst="rect">
            <a:avLst/>
          </a:prstGeom>
          <a:noFill/>
        </p:spPr>
        <p:txBody>
          <a:bodyPr wrap="square" rtlCol="0">
            <a:spAutoFit/>
          </a:bodyPr>
          <a:lstStyle/>
          <a:p>
            <a:pPr algn="just"/>
            <a:r>
              <a:rPr lang="en-CA" sz="2200" dirty="0"/>
              <a:t>"Piano sonatas are usually written in </a:t>
            </a:r>
            <a:r>
              <a:rPr lang="en-CA" sz="2200" dirty="0">
                <a:highlight>
                  <a:srgbClr val="FFFF00"/>
                </a:highlight>
              </a:rPr>
              <a:t>three or four </a:t>
            </a:r>
            <a:r>
              <a:rPr lang="en-CA" sz="2200" dirty="0"/>
              <a:t>movements, although some piano sonatas have been written with a </a:t>
            </a:r>
            <a:r>
              <a:rPr lang="en-CA" sz="2200" dirty="0">
                <a:highlight>
                  <a:srgbClr val="FFFF00"/>
                </a:highlight>
              </a:rPr>
              <a:t>single</a:t>
            </a:r>
            <a:r>
              <a:rPr lang="en-CA" sz="2200" dirty="0"/>
              <a:t> movement (Scarlatti, Liszt, Scriabin, Medtner, Berg), others with </a:t>
            </a:r>
            <a:r>
              <a:rPr lang="en-CA" sz="2200" dirty="0">
                <a:highlight>
                  <a:srgbClr val="00FF00"/>
                </a:highlight>
              </a:rPr>
              <a:t>two</a:t>
            </a:r>
            <a:r>
              <a:rPr lang="en-CA" sz="2200" dirty="0"/>
              <a:t> movements (</a:t>
            </a:r>
            <a:r>
              <a:rPr lang="en-CA" sz="2200" dirty="0">
                <a:highlight>
                  <a:srgbClr val="00FFFF"/>
                </a:highlight>
              </a:rPr>
              <a:t>Haydn, Beethoven</a:t>
            </a:r>
            <a:r>
              <a:rPr lang="en-CA" sz="2200" dirty="0"/>
              <a:t>), some contain </a:t>
            </a:r>
            <a:r>
              <a:rPr lang="en-CA" sz="2200" dirty="0">
                <a:highlight>
                  <a:srgbClr val="FFFF00"/>
                </a:highlight>
              </a:rPr>
              <a:t>five</a:t>
            </a:r>
            <a:r>
              <a:rPr lang="en-CA" sz="2200" dirty="0"/>
              <a:t> (Brahms' Third Piano Sonata) or even more movements"</a:t>
            </a:r>
            <a:endParaRPr lang="en-US" sz="2200" dirty="0"/>
          </a:p>
        </p:txBody>
      </p:sp>
      <p:sp>
        <p:nvSpPr>
          <p:cNvPr id="48" name="TextBox 47">
            <a:extLst>
              <a:ext uri="{FF2B5EF4-FFF2-40B4-BE49-F238E27FC236}">
                <a16:creationId xmlns:a16="http://schemas.microsoft.com/office/drawing/2014/main" id="{CB81DFF0-09A5-004B-83F3-1CB2435C9BE6}"/>
              </a:ext>
            </a:extLst>
          </p:cNvPr>
          <p:cNvSpPr txBox="1"/>
          <p:nvPr/>
        </p:nvSpPr>
        <p:spPr>
          <a:xfrm>
            <a:off x="31513823" y="29975403"/>
            <a:ext cx="7631063" cy="769441"/>
          </a:xfrm>
          <a:prstGeom prst="rect">
            <a:avLst/>
          </a:prstGeom>
          <a:noFill/>
        </p:spPr>
        <p:txBody>
          <a:bodyPr wrap="none" rtlCol="0">
            <a:spAutoFit/>
          </a:bodyPr>
          <a:lstStyle/>
          <a:p>
            <a:r>
              <a:rPr lang="en-CA" sz="2200" dirty="0"/>
              <a:t>1 - "How many movements do </a:t>
            </a:r>
            <a:r>
              <a:rPr lang="en-CA" sz="2200" u="sng" dirty="0"/>
              <a:t>Beethoven’s</a:t>
            </a:r>
            <a:r>
              <a:rPr lang="en-CA" sz="2200" dirty="0"/>
              <a:t> piano sonatas have?”</a:t>
            </a:r>
          </a:p>
          <a:p>
            <a:r>
              <a:rPr lang="en-CA" sz="2200" dirty="0"/>
              <a:t>2- </a:t>
            </a:r>
            <a:r>
              <a:rPr lang="en-CA" dirty="0"/>
              <a:t> </a:t>
            </a:r>
            <a:r>
              <a:rPr lang="en-CA" sz="2200" dirty="0"/>
              <a:t>"whose piano sonata has </a:t>
            </a:r>
            <a:r>
              <a:rPr lang="en-CA" sz="2200" u="sng" dirty="0"/>
              <a:t>two</a:t>
            </a:r>
            <a:r>
              <a:rPr lang="en-CA" sz="2200" dirty="0"/>
              <a:t> movements?"</a:t>
            </a:r>
            <a:endParaRPr lang="en-US" sz="2200" dirty="0"/>
          </a:p>
        </p:txBody>
      </p:sp>
      <p:sp>
        <p:nvSpPr>
          <p:cNvPr id="51" name="TextBox 50">
            <a:extLst>
              <a:ext uri="{FF2B5EF4-FFF2-40B4-BE49-F238E27FC236}">
                <a16:creationId xmlns:a16="http://schemas.microsoft.com/office/drawing/2014/main" id="{75757679-99FC-DC42-B61E-758EF36424E9}"/>
              </a:ext>
            </a:extLst>
          </p:cNvPr>
          <p:cNvSpPr txBox="1"/>
          <p:nvPr/>
        </p:nvSpPr>
        <p:spPr>
          <a:xfrm>
            <a:off x="29921395" y="25666718"/>
            <a:ext cx="13599083" cy="2123658"/>
          </a:xfrm>
          <a:prstGeom prst="rect">
            <a:avLst/>
          </a:prstGeom>
          <a:noFill/>
        </p:spPr>
        <p:txBody>
          <a:bodyPr wrap="square" rtlCol="0">
            <a:spAutoFit/>
          </a:bodyPr>
          <a:lstStyle/>
          <a:p>
            <a:pPr algn="just"/>
            <a:r>
              <a:rPr lang="en-US" sz="2200" dirty="0"/>
              <a:t>In this survey, we have reviewed state-of-the-art transformer models for QA task applied on SQuAD 1.1 and 2.0 datasets. We tested five models, RoBERTa, ALBERT, BERT, XLMRoBERTa, and DistilBERT, and our experiments showed that RoBERTa-base pre-trained model has the best performance in terms of F1 and EM scores. Moreover, we examined the effect of training steps and training size on these models’ performance. We found that fine-tuning these models just for 2 epochs is enough to get our reported performance. Below is the output of an arbitrary question and context example from those models.</a:t>
            </a:r>
          </a:p>
        </p:txBody>
      </p:sp>
      <p:sp>
        <p:nvSpPr>
          <p:cNvPr id="73" name="TextBox 72">
            <a:extLst>
              <a:ext uri="{FF2B5EF4-FFF2-40B4-BE49-F238E27FC236}">
                <a16:creationId xmlns:a16="http://schemas.microsoft.com/office/drawing/2014/main" id="{95D06F33-2B24-472E-A7F0-B9EAC95EF45C}"/>
              </a:ext>
            </a:extLst>
          </p:cNvPr>
          <p:cNvSpPr txBox="1"/>
          <p:nvPr/>
        </p:nvSpPr>
        <p:spPr>
          <a:xfrm>
            <a:off x="18717671" y="24075174"/>
            <a:ext cx="5276894" cy="338554"/>
          </a:xfrm>
          <a:prstGeom prst="rect">
            <a:avLst/>
          </a:prstGeom>
          <a:noFill/>
        </p:spPr>
        <p:txBody>
          <a:bodyPr wrap="none" rtlCol="0">
            <a:spAutoFit/>
          </a:bodyPr>
          <a:lstStyle/>
          <a:p>
            <a:r>
              <a:rPr lang="en-US" sz="1600" dirty="0"/>
              <a:t>Table 2 – </a:t>
            </a:r>
            <a:r>
              <a:rPr lang="en-CA" sz="1600" dirty="0"/>
              <a:t>Summary of models’ specification and performance</a:t>
            </a:r>
            <a:endParaRPr lang="en-US" sz="1600" dirty="0"/>
          </a:p>
        </p:txBody>
      </p:sp>
      <p:sp>
        <p:nvSpPr>
          <p:cNvPr id="74" name="TextBox 73">
            <a:extLst>
              <a:ext uri="{FF2B5EF4-FFF2-40B4-BE49-F238E27FC236}">
                <a16:creationId xmlns:a16="http://schemas.microsoft.com/office/drawing/2014/main" id="{25E8C177-6A26-4F74-93D9-D938E77C2294}"/>
              </a:ext>
            </a:extLst>
          </p:cNvPr>
          <p:cNvSpPr txBox="1"/>
          <p:nvPr/>
        </p:nvSpPr>
        <p:spPr>
          <a:xfrm>
            <a:off x="27299652" y="9186446"/>
            <a:ext cx="5072414" cy="338554"/>
          </a:xfrm>
          <a:prstGeom prst="rect">
            <a:avLst/>
          </a:prstGeom>
          <a:noFill/>
        </p:spPr>
        <p:txBody>
          <a:bodyPr wrap="none" rtlCol="0">
            <a:spAutoFit/>
          </a:bodyPr>
          <a:lstStyle/>
          <a:p>
            <a:r>
              <a:rPr lang="en-US" sz="1600" dirty="0"/>
              <a:t>Table 3 – Experiment results on</a:t>
            </a:r>
            <a:r>
              <a:rPr lang="en-CA" sz="1600" dirty="0"/>
              <a:t> </a:t>
            </a:r>
            <a:r>
              <a:rPr lang="en-CA" sz="1600" dirty="0" err="1"/>
              <a:t>SQuAD</a:t>
            </a:r>
            <a:r>
              <a:rPr lang="en-CA" sz="1600" dirty="0"/>
              <a:t> 1.1 and </a:t>
            </a:r>
            <a:r>
              <a:rPr lang="en-CA" sz="1600" dirty="0" err="1"/>
              <a:t>SQuAD</a:t>
            </a:r>
            <a:r>
              <a:rPr lang="en-CA" sz="1600" dirty="0"/>
              <a:t> 2.0 </a:t>
            </a:r>
            <a:endParaRPr lang="en-US" sz="1600" dirty="0"/>
          </a:p>
        </p:txBody>
      </p:sp>
      <p:sp>
        <p:nvSpPr>
          <p:cNvPr id="75" name="TextBox 74">
            <a:extLst>
              <a:ext uri="{FF2B5EF4-FFF2-40B4-BE49-F238E27FC236}">
                <a16:creationId xmlns:a16="http://schemas.microsoft.com/office/drawing/2014/main" id="{C5BF22A0-DCCC-42DD-AFD4-8618ED7F84EA}"/>
              </a:ext>
            </a:extLst>
          </p:cNvPr>
          <p:cNvSpPr txBox="1"/>
          <p:nvPr/>
        </p:nvSpPr>
        <p:spPr>
          <a:xfrm>
            <a:off x="20586400" y="19294588"/>
            <a:ext cx="3948773" cy="338554"/>
          </a:xfrm>
          <a:prstGeom prst="rect">
            <a:avLst/>
          </a:prstGeom>
          <a:noFill/>
        </p:spPr>
        <p:txBody>
          <a:bodyPr wrap="none" rtlCol="0">
            <a:spAutoFit/>
          </a:bodyPr>
          <a:lstStyle/>
          <a:p>
            <a:r>
              <a:rPr lang="en-US" sz="1600" dirty="0"/>
              <a:t>Figure 9 - An illustration of SpanBERT training</a:t>
            </a:r>
          </a:p>
        </p:txBody>
      </p:sp>
      <p:sp>
        <p:nvSpPr>
          <p:cNvPr id="76" name="TextBox 75">
            <a:extLst>
              <a:ext uri="{FF2B5EF4-FFF2-40B4-BE49-F238E27FC236}">
                <a16:creationId xmlns:a16="http://schemas.microsoft.com/office/drawing/2014/main" id="{93C97792-8371-439C-8F6D-BFB85B1305EE}"/>
              </a:ext>
            </a:extLst>
          </p:cNvPr>
          <p:cNvSpPr txBox="1"/>
          <p:nvPr/>
        </p:nvSpPr>
        <p:spPr>
          <a:xfrm>
            <a:off x="19101324" y="11701046"/>
            <a:ext cx="7185685" cy="338554"/>
          </a:xfrm>
          <a:prstGeom prst="rect">
            <a:avLst/>
          </a:prstGeom>
          <a:noFill/>
        </p:spPr>
        <p:txBody>
          <a:bodyPr wrap="none" rtlCol="0">
            <a:spAutoFit/>
          </a:bodyPr>
          <a:lstStyle/>
          <a:p>
            <a:r>
              <a:rPr lang="en-US" sz="1600" dirty="0"/>
              <a:t>Figure 8 - Parameter counts of several recently released pretrained language models</a:t>
            </a:r>
          </a:p>
        </p:txBody>
      </p:sp>
      <p:sp>
        <p:nvSpPr>
          <p:cNvPr id="77" name="TextBox 76">
            <a:extLst>
              <a:ext uri="{FF2B5EF4-FFF2-40B4-BE49-F238E27FC236}">
                <a16:creationId xmlns:a16="http://schemas.microsoft.com/office/drawing/2014/main" id="{B15A65E2-DF77-48E1-9B91-890DEA2928DA}"/>
              </a:ext>
            </a:extLst>
          </p:cNvPr>
          <p:cNvSpPr txBox="1"/>
          <p:nvPr/>
        </p:nvSpPr>
        <p:spPr>
          <a:xfrm>
            <a:off x="37273818" y="9296400"/>
            <a:ext cx="3925434" cy="338554"/>
          </a:xfrm>
          <a:prstGeom prst="rect">
            <a:avLst/>
          </a:prstGeom>
          <a:noFill/>
        </p:spPr>
        <p:txBody>
          <a:bodyPr wrap="none" rtlCol="0">
            <a:spAutoFit/>
          </a:bodyPr>
          <a:lstStyle/>
          <a:p>
            <a:r>
              <a:rPr lang="en-US" sz="1600" dirty="0"/>
              <a:t>Figure 10 – Effect of training size on F1 score </a:t>
            </a:r>
          </a:p>
        </p:txBody>
      </p:sp>
      <p:sp>
        <p:nvSpPr>
          <p:cNvPr id="78" name="TextBox 77">
            <a:extLst>
              <a:ext uri="{FF2B5EF4-FFF2-40B4-BE49-F238E27FC236}">
                <a16:creationId xmlns:a16="http://schemas.microsoft.com/office/drawing/2014/main" id="{4F2D7234-7565-48D4-9217-52EB1AF79319}"/>
              </a:ext>
            </a:extLst>
          </p:cNvPr>
          <p:cNvSpPr txBox="1"/>
          <p:nvPr/>
        </p:nvSpPr>
        <p:spPr>
          <a:xfrm>
            <a:off x="37487732" y="24210127"/>
            <a:ext cx="3101555" cy="338554"/>
          </a:xfrm>
          <a:prstGeom prst="rect">
            <a:avLst/>
          </a:prstGeom>
          <a:noFill/>
        </p:spPr>
        <p:txBody>
          <a:bodyPr wrap="none" rtlCol="0">
            <a:spAutoFit/>
          </a:bodyPr>
          <a:lstStyle/>
          <a:p>
            <a:r>
              <a:rPr lang="en-US" sz="1600" dirty="0"/>
              <a:t>Figure 11 – Training Loss Behavior</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tellectualsage|09-201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4721</TotalTime>
  <Words>2110</Words>
  <Application>Microsoft Office PowerPoint</Application>
  <PresentationFormat>Custom</PresentationFormat>
  <Paragraphs>114</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Montserrat Light</vt:lpstr>
      <vt:lpstr>Calibri Light</vt:lpstr>
      <vt:lpstr>Libre Baskerville</vt:lpstr>
      <vt:lpstr>Times</vt:lpstr>
      <vt:lpstr>Calibri</vt:lpstr>
      <vt:lpstr>Office Theme</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Research Poster</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Parisa Foroutan</cp:lastModifiedBy>
  <cp:revision>98</cp:revision>
  <dcterms:modified xsi:type="dcterms:W3CDTF">2021-04-14T17:35:48Z</dcterms:modified>
  <cp:category>templates for scientific poster</cp:category>
</cp:coreProperties>
</file>